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7"/>
  </p:notesMasterIdLst>
  <p:handoutMasterIdLst>
    <p:handoutMasterId r:id="rId18"/>
  </p:handoutMasterIdLst>
  <p:sldIdLst>
    <p:sldId id="266" r:id="rId2"/>
    <p:sldId id="270" r:id="rId3"/>
    <p:sldId id="260" r:id="rId4"/>
    <p:sldId id="297" r:id="rId5"/>
    <p:sldId id="299" r:id="rId6"/>
    <p:sldId id="300" r:id="rId7"/>
    <p:sldId id="304" r:id="rId8"/>
    <p:sldId id="305" r:id="rId9"/>
    <p:sldId id="276" r:id="rId10"/>
    <p:sldId id="293" r:id="rId11"/>
    <p:sldId id="294" r:id="rId12"/>
    <p:sldId id="295" r:id="rId13"/>
    <p:sldId id="301" r:id="rId14"/>
    <p:sldId id="302" r:id="rId15"/>
    <p:sldId id="303" r:id="rId16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552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-3360" y="-108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007B96-F804-49A5-A761-E137E1B4EDF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9711DE7-B842-43F4-B633-814C8E5D86FE}">
      <dgm:prSet phldrT="[Текст]" custT="1"/>
      <dgm:spPr/>
      <dgm:t>
        <a:bodyPr/>
        <a:lstStyle/>
        <a:p>
          <a:r>
            <a:rPr lang="ru-RU" altLang="ru-RU" sz="2000" b="1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первичную медико-санитарную помощь;</a:t>
          </a:r>
        </a:p>
        <a:p>
          <a:r>
            <a:rPr lang="ru-RU" altLang="ru-RU" sz="2000" b="1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консультативно-диагностическую помощь, в том числе </a:t>
          </a:r>
          <a:r>
            <a:rPr lang="ru-RU" altLang="ru-RU" sz="20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высокотехнологичные медицинские услуги;</a:t>
          </a:r>
          <a:endParaRPr lang="ru-RU" sz="2000" dirty="0"/>
        </a:p>
      </dgm:t>
    </dgm:pt>
    <dgm:pt modelId="{32CF596B-ABFB-469A-9478-D54FD59CE0BB}" type="parTrans" cxnId="{D579EE42-8030-4969-ACF1-34E58F3E2814}">
      <dgm:prSet/>
      <dgm:spPr/>
      <dgm:t>
        <a:bodyPr/>
        <a:lstStyle/>
        <a:p>
          <a:endParaRPr lang="ru-RU"/>
        </a:p>
      </dgm:t>
    </dgm:pt>
    <dgm:pt modelId="{D3FFD692-6C98-4981-B8F9-A309AA4E1391}" type="sibTrans" cxnId="{D579EE42-8030-4969-ACF1-34E58F3E2814}">
      <dgm:prSet/>
      <dgm:spPr/>
      <dgm:t>
        <a:bodyPr/>
        <a:lstStyle/>
        <a:p>
          <a:endParaRPr lang="ru-RU"/>
        </a:p>
      </dgm:t>
    </dgm:pt>
    <dgm:pt modelId="{9E8C1A8F-B496-4673-9D0C-B9F1734A858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400"/>
            </a:spcAft>
          </a:pPr>
          <a:r>
            <a:rPr lang="ru-RU" alt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Times New Roman" pitchFamily="18" charset="0"/>
            </a:rPr>
            <a:t>осмотр, консультации специалистов;</a:t>
          </a:r>
        </a:p>
        <a:p>
          <a:pPr>
            <a:lnSpc>
              <a:spcPct val="100000"/>
            </a:lnSpc>
            <a:spcAft>
              <a:spcPts val="400"/>
            </a:spcAft>
          </a:pPr>
          <a:r>
            <a:rPr lang="ru-RU" alt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Times New Roman" pitchFamily="18" charset="0"/>
            </a:rPr>
            <a:t>медицинские услуги (включая лекарственное обеспечение, обеспечение препаратами крови и ее компонентов), в том числе высокотехнологичные медицинские услуги;</a:t>
          </a:r>
        </a:p>
        <a:p>
          <a:pPr>
            <a:lnSpc>
              <a:spcPct val="100000"/>
            </a:lnSpc>
            <a:spcAft>
              <a:spcPts val="400"/>
            </a:spcAft>
          </a:pPr>
          <a:r>
            <a:rPr lang="ru-RU" alt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Times New Roman" pitchFamily="18" charset="0"/>
            </a:rPr>
            <a:t>предоставление возможности находиться в медицинской организации матери (отцу) или иному лицу, непосредственно осуществляющему уход за ребенком в возрасте до трех лет, а также тяжелобольными детьми старшего возраста, нуждающихся по заключению врача в дополнительном уходе, с предоставлением  спального места и  выдачей листа о временной нетрудоспособности;</a:t>
          </a:r>
        </a:p>
        <a:p>
          <a:pPr>
            <a:lnSpc>
              <a:spcPct val="100000"/>
            </a:lnSpc>
            <a:spcAft>
              <a:spcPts val="400"/>
            </a:spcAft>
          </a:pPr>
          <a:r>
            <a:rPr lang="ru-RU" alt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Times New Roman" pitchFamily="18" charset="0"/>
            </a:rPr>
            <a:t>обеспечение кормящей матери ребенка до одного года жизни бесплатным питанием в медицинской организации на весь период пребывания по уходу за ребенком;</a:t>
          </a:r>
        </a:p>
        <a:p>
          <a:pPr>
            <a:lnSpc>
              <a:spcPct val="100000"/>
            </a:lnSpc>
            <a:spcAft>
              <a:spcPts val="400"/>
            </a:spcAft>
          </a:pPr>
          <a:r>
            <a:rPr lang="ru-RU" alt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Times New Roman" pitchFamily="18" charset="0"/>
            </a:rPr>
            <a:t>проведение медицинской реабилитации;</a:t>
          </a:r>
        </a:p>
        <a:p>
          <a:pPr>
            <a:lnSpc>
              <a:spcPct val="100000"/>
            </a:lnSpc>
            <a:spcAft>
              <a:spcPts val="400"/>
            </a:spcAft>
          </a:pPr>
          <a:r>
            <a:rPr lang="ru-RU" alt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Times New Roman" pitchFamily="18" charset="0"/>
            </a:rPr>
            <a:t>оказание паллиативной помощи;</a:t>
          </a:r>
        </a:p>
        <a:p>
          <a:pPr>
            <a:lnSpc>
              <a:spcPct val="100000"/>
            </a:lnSpc>
            <a:spcAft>
              <a:spcPts val="400"/>
            </a:spcAft>
          </a:pPr>
          <a:r>
            <a:rPr lang="ru-RU" alt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Times New Roman" pitchFamily="18" charset="0"/>
            </a:rPr>
            <a:t>сестринский уход;</a:t>
          </a:r>
          <a:endParaRPr lang="ru-RU" sz="1800" dirty="0"/>
        </a:p>
      </dgm:t>
    </dgm:pt>
    <dgm:pt modelId="{C319FE8B-2918-4F72-8E0E-2C990CE34FB4}" type="parTrans" cxnId="{BF362D3A-D45D-4553-A5C5-7E636B27EEBD}">
      <dgm:prSet/>
      <dgm:spPr/>
      <dgm:t>
        <a:bodyPr/>
        <a:lstStyle/>
        <a:p>
          <a:endParaRPr lang="ru-RU"/>
        </a:p>
      </dgm:t>
    </dgm:pt>
    <dgm:pt modelId="{B25EFD6B-C216-4940-BDEF-99C4B460C94E}" type="sibTrans" cxnId="{BF362D3A-D45D-4553-A5C5-7E636B27EEBD}">
      <dgm:prSet/>
      <dgm:spPr/>
      <dgm:t>
        <a:bodyPr/>
        <a:lstStyle/>
        <a:p>
          <a:endParaRPr lang="ru-RU"/>
        </a:p>
      </dgm:t>
    </dgm:pt>
    <dgm:pt modelId="{8046A515-33D6-4233-8DFE-EA89EA7DAEC2}" type="pres">
      <dgm:prSet presAssocID="{1B007B96-F804-49A5-A761-E137E1B4EDF6}" presName="linearFlow" presStyleCnt="0">
        <dgm:presLayoutVars>
          <dgm:dir/>
          <dgm:resizeHandles val="exact"/>
        </dgm:presLayoutVars>
      </dgm:prSet>
      <dgm:spPr/>
    </dgm:pt>
    <dgm:pt modelId="{648FB41D-F795-46DC-8359-6DB68B01CE6B}" type="pres">
      <dgm:prSet presAssocID="{B9711DE7-B842-43F4-B633-814C8E5D86FE}" presName="composite" presStyleCnt="0"/>
      <dgm:spPr/>
    </dgm:pt>
    <dgm:pt modelId="{77362436-7F90-46FF-98DB-87FCE6B5D1AC}" type="pres">
      <dgm:prSet presAssocID="{B9711DE7-B842-43F4-B633-814C8E5D86FE}" presName="imgShp" presStyleLbl="fgImgPlace1" presStyleIdx="0" presStyleCnt="2" custScaleX="221576" custScaleY="203045" custLinFactNeighborX="-66886" custLinFactNeighborY="11031"/>
      <dgm:spPr/>
    </dgm:pt>
    <dgm:pt modelId="{CBBB71F0-9945-4F8D-9F19-6BAFFDD69B08}" type="pres">
      <dgm:prSet presAssocID="{B9711DE7-B842-43F4-B633-814C8E5D86FE}" presName="txShp" presStyleLbl="node1" presStyleIdx="0" presStyleCnt="2" custAng="0" custScaleX="119155" custScaleY="95969" custLinFactNeighborX="12071" custLinFactNeighborY="11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CA23-868B-4D6A-809B-1058B67F1D19}" type="pres">
      <dgm:prSet presAssocID="{D3FFD692-6C98-4981-B8F9-A309AA4E1391}" presName="spacing" presStyleCnt="0"/>
      <dgm:spPr/>
    </dgm:pt>
    <dgm:pt modelId="{875C1D14-3B12-4CC0-A912-A6CABD7014CA}" type="pres">
      <dgm:prSet presAssocID="{9E8C1A8F-B496-4673-9D0C-B9F1734A858C}" presName="composite" presStyleCnt="0"/>
      <dgm:spPr/>
    </dgm:pt>
    <dgm:pt modelId="{8F7C72E6-749E-41F3-BB4D-01EC55AAC683}" type="pres">
      <dgm:prSet presAssocID="{9E8C1A8F-B496-4673-9D0C-B9F1734A858C}" presName="imgShp" presStyleLbl="fgImgPlace1" presStyleIdx="1" presStyleCnt="2" custScaleX="228935" custScaleY="221357" custLinFactNeighborX="-42016" custLinFactNeighborY="-2676"/>
      <dgm:spPr/>
      <dgm:t>
        <a:bodyPr/>
        <a:lstStyle/>
        <a:p>
          <a:endParaRPr lang="ru-RU"/>
        </a:p>
      </dgm:t>
    </dgm:pt>
    <dgm:pt modelId="{28D2C9C0-47A9-4669-89FD-DD77B6F56FF0}" type="pres">
      <dgm:prSet presAssocID="{9E8C1A8F-B496-4673-9D0C-B9F1734A858C}" presName="txShp" presStyleLbl="node1" presStyleIdx="1" presStyleCnt="2" custScaleX="130977" custScaleY="319014" custLinFactNeighborX="8451" custLinFactNeighborY="-2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79EE42-8030-4969-ACF1-34E58F3E2814}" srcId="{1B007B96-F804-49A5-A761-E137E1B4EDF6}" destId="{B9711DE7-B842-43F4-B633-814C8E5D86FE}" srcOrd="0" destOrd="0" parTransId="{32CF596B-ABFB-469A-9478-D54FD59CE0BB}" sibTransId="{D3FFD692-6C98-4981-B8F9-A309AA4E1391}"/>
    <dgm:cxn modelId="{BF362D3A-D45D-4553-A5C5-7E636B27EEBD}" srcId="{1B007B96-F804-49A5-A761-E137E1B4EDF6}" destId="{9E8C1A8F-B496-4673-9D0C-B9F1734A858C}" srcOrd="1" destOrd="0" parTransId="{C319FE8B-2918-4F72-8E0E-2C990CE34FB4}" sibTransId="{B25EFD6B-C216-4940-BDEF-99C4B460C94E}"/>
    <dgm:cxn modelId="{7FDFD6DD-DE9B-4A2A-B69F-7E391568E525}" type="presOf" srcId="{9E8C1A8F-B496-4673-9D0C-B9F1734A858C}" destId="{28D2C9C0-47A9-4669-89FD-DD77B6F56FF0}" srcOrd="0" destOrd="0" presId="urn:microsoft.com/office/officeart/2005/8/layout/vList3"/>
    <dgm:cxn modelId="{F6EB92DC-4040-4411-B0FE-9129DD3285E2}" type="presOf" srcId="{1B007B96-F804-49A5-A761-E137E1B4EDF6}" destId="{8046A515-33D6-4233-8DFE-EA89EA7DAEC2}" srcOrd="0" destOrd="0" presId="urn:microsoft.com/office/officeart/2005/8/layout/vList3"/>
    <dgm:cxn modelId="{7FA6D074-AE48-4B71-AC2E-976B07738C32}" type="presOf" srcId="{B9711DE7-B842-43F4-B633-814C8E5D86FE}" destId="{CBBB71F0-9945-4F8D-9F19-6BAFFDD69B08}" srcOrd="0" destOrd="0" presId="urn:microsoft.com/office/officeart/2005/8/layout/vList3"/>
    <dgm:cxn modelId="{5E626D07-DCD7-4813-AC64-5B8C38178511}" type="presParOf" srcId="{8046A515-33D6-4233-8DFE-EA89EA7DAEC2}" destId="{648FB41D-F795-46DC-8359-6DB68B01CE6B}" srcOrd="0" destOrd="0" presId="urn:microsoft.com/office/officeart/2005/8/layout/vList3"/>
    <dgm:cxn modelId="{B985DBBC-912D-444F-B4B1-C7AF2E39B562}" type="presParOf" srcId="{648FB41D-F795-46DC-8359-6DB68B01CE6B}" destId="{77362436-7F90-46FF-98DB-87FCE6B5D1AC}" srcOrd="0" destOrd="0" presId="urn:microsoft.com/office/officeart/2005/8/layout/vList3"/>
    <dgm:cxn modelId="{0C1163D4-2D66-4F7D-88CA-23B9A4707520}" type="presParOf" srcId="{648FB41D-F795-46DC-8359-6DB68B01CE6B}" destId="{CBBB71F0-9945-4F8D-9F19-6BAFFDD69B08}" srcOrd="1" destOrd="0" presId="urn:microsoft.com/office/officeart/2005/8/layout/vList3"/>
    <dgm:cxn modelId="{A6519383-B28F-44CB-8852-64F00044EB64}" type="presParOf" srcId="{8046A515-33D6-4233-8DFE-EA89EA7DAEC2}" destId="{6CF9CA23-868B-4D6A-809B-1058B67F1D19}" srcOrd="1" destOrd="0" presId="urn:microsoft.com/office/officeart/2005/8/layout/vList3"/>
    <dgm:cxn modelId="{FC53CDF4-AC86-4881-9A53-C84E69E9F417}" type="presParOf" srcId="{8046A515-33D6-4233-8DFE-EA89EA7DAEC2}" destId="{875C1D14-3B12-4CC0-A912-A6CABD7014CA}" srcOrd="2" destOrd="0" presId="urn:microsoft.com/office/officeart/2005/8/layout/vList3"/>
    <dgm:cxn modelId="{2865443E-2325-45D4-AF4A-815184B4DD40}" type="presParOf" srcId="{875C1D14-3B12-4CC0-A912-A6CABD7014CA}" destId="{8F7C72E6-749E-41F3-BB4D-01EC55AAC683}" srcOrd="0" destOrd="0" presId="urn:microsoft.com/office/officeart/2005/8/layout/vList3"/>
    <dgm:cxn modelId="{1D2B256E-D130-43AE-94CB-A1A2B41ECEFF}" type="presParOf" srcId="{875C1D14-3B12-4CC0-A912-A6CABD7014CA}" destId="{28D2C9C0-47A9-4669-89FD-DD77B6F56F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B71F0-9945-4F8D-9F19-6BAFFDD69B08}">
      <dsp:nvSpPr>
        <dsp:cNvPr id="0" name=""/>
        <dsp:cNvSpPr/>
      </dsp:nvSpPr>
      <dsp:spPr>
        <a:xfrm rot="10800000">
          <a:off x="2316587" y="751321"/>
          <a:ext cx="8841279" cy="11139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87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первичную медико-санитарную помощь;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консультативно-диагностическую помощь, в том числе </a:t>
          </a:r>
          <a:r>
            <a:rPr lang="ru-RU" altLang="ru-RU" sz="2000" b="1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высокотехнологичные медицинские услуги;</a:t>
          </a:r>
          <a:endParaRPr lang="ru-RU" sz="2000" kern="1200" dirty="0"/>
        </a:p>
      </dsp:txBody>
      <dsp:txXfrm rot="10800000">
        <a:off x="2595086" y="751321"/>
        <a:ext cx="8562780" cy="1113997"/>
      </dsp:txXfrm>
    </dsp:sp>
    <dsp:sp modelId="{77362436-7F90-46FF-98DB-87FCE6B5D1AC}">
      <dsp:nvSpPr>
        <dsp:cNvPr id="0" name=""/>
        <dsp:cNvSpPr/>
      </dsp:nvSpPr>
      <dsp:spPr>
        <a:xfrm>
          <a:off x="94206" y="129858"/>
          <a:ext cx="2572029" cy="23569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2C9C0-47A9-4669-89FD-DD77B6F56FF0}">
      <dsp:nvSpPr>
        <dsp:cNvPr id="0" name=""/>
        <dsp:cNvSpPr/>
      </dsp:nvSpPr>
      <dsp:spPr>
        <a:xfrm rot="10800000">
          <a:off x="1436502" y="2675476"/>
          <a:ext cx="9718469" cy="37030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87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ru-RU" alt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Times New Roman" pitchFamily="18" charset="0"/>
            </a:rPr>
            <a:t>осмотр, консультации специалистов;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ru-RU" alt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Times New Roman" pitchFamily="18" charset="0"/>
            </a:rPr>
            <a:t>медицинские услуги (включая лекарственное обеспечение, обеспечение препаратами крови и ее компонентов), в том числе высокотехнологичные медицинские услуги;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ru-RU" alt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Times New Roman" pitchFamily="18" charset="0"/>
            </a:rPr>
            <a:t>предоставление возможности находиться в медицинской организации матери (отцу) или иному лицу, непосредственно осуществляющему уход за ребенком в возрасте до трех лет, а также тяжелобольными детьми старшего возраста, нуждающихся по заключению врача в дополнительном уходе, с предоставлением  спального места и  выдачей листа о временной нетрудоспособности;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ru-RU" alt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Times New Roman" pitchFamily="18" charset="0"/>
            </a:rPr>
            <a:t>обеспечение кормящей матери ребенка до одного года жизни бесплатным питанием в медицинской организации на весь период пребывания по уходу за ребенком;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ru-RU" alt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Times New Roman" pitchFamily="18" charset="0"/>
            </a:rPr>
            <a:t>проведение медицинской реабилитации;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ru-RU" alt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Times New Roman" pitchFamily="18" charset="0"/>
            </a:rPr>
            <a:t>оказание паллиативной помощи;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ru-RU" alt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Times New Roman" pitchFamily="18" charset="0"/>
            </a:rPr>
            <a:t>сестринский уход;</a:t>
          </a:r>
          <a:endParaRPr lang="ru-RU" sz="1800" kern="1200" dirty="0"/>
        </a:p>
      </dsp:txBody>
      <dsp:txXfrm rot="10800000">
        <a:off x="2362271" y="2675476"/>
        <a:ext cx="8792700" cy="3703078"/>
      </dsp:txXfrm>
    </dsp:sp>
    <dsp:sp modelId="{8F7C72E6-749E-41F3-BB4D-01EC55AAC683}">
      <dsp:nvSpPr>
        <dsp:cNvPr id="0" name=""/>
        <dsp:cNvSpPr/>
      </dsp:nvSpPr>
      <dsp:spPr>
        <a:xfrm>
          <a:off x="142240" y="3240972"/>
          <a:ext cx="2657451" cy="25694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6F91C-6F35-4922-A559-D89EEDB80778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073AF-1AE5-483C-A66B-A55356121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772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AE8E6-6743-445C-A06F-E455505AC393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D61AF-386F-4E3F-A13C-E509BD3F3E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49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1347788"/>
            <a:ext cx="6481763" cy="36464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7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50825" y="809625"/>
            <a:ext cx="7199313" cy="4049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F5DD-97E6-4C60-9669-66DA50A7BBF0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947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6875" y="1241425"/>
            <a:ext cx="5967413" cy="3357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84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6875" y="1241425"/>
            <a:ext cx="5967413" cy="3357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2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6875" y="1241425"/>
            <a:ext cx="5967413" cy="3357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28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6875" y="1241425"/>
            <a:ext cx="5967413" cy="3357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DC0D-C4E5-4FE7-A055-3A225CF686E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114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D61AF-386F-4E3F-A13C-E509BD3F3EB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056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1A3F-1C32-4F45-9D39-84D063B97B32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9C56-712B-4994-830D-0C12778BF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67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1A3F-1C32-4F45-9D39-84D063B97B32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9C56-712B-4994-830D-0C12778BF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50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1A3F-1C32-4F45-9D39-84D063B97B32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9C56-712B-4994-830D-0C12778BF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44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1A3F-1C32-4F45-9D39-84D063B97B32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9C56-712B-4994-830D-0C12778BF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13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1A3F-1C32-4F45-9D39-84D063B97B32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9C56-712B-4994-830D-0C12778BF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202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1A3F-1C32-4F45-9D39-84D063B97B32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9C56-712B-4994-830D-0C12778BF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7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1A3F-1C32-4F45-9D39-84D063B97B32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9C56-712B-4994-830D-0C12778BF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07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1A3F-1C32-4F45-9D39-84D063B97B32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9C56-712B-4994-830D-0C12778BF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94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1A3F-1C32-4F45-9D39-84D063B97B32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9C56-712B-4994-830D-0C12778BF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99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1A3F-1C32-4F45-9D39-84D063B97B32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9C56-712B-4994-830D-0C12778BF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14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1A3F-1C32-4F45-9D39-84D063B97B32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9C56-712B-4994-830D-0C12778BF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46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81A3F-1C32-4F45-9D39-84D063B97B32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D9C56-712B-4994-830D-0C12778BF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12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inet_812_1\Desktop\0123\01 (1)-9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4"/>
          <a:stretch/>
        </p:blipFill>
        <p:spPr bwMode="auto">
          <a:xfrm>
            <a:off x="408179" y="1331223"/>
            <a:ext cx="4829428" cy="3668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84519" y="1376682"/>
            <a:ext cx="672143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ТРЕТЬЯ МОДЕРНИЗАЦИЯ КАЗАХСТАНА: ГЛОБАЛЬНАЯ КОНКУРЕНТОСПОСОБНОСТЬ</a:t>
            </a:r>
          </a:p>
          <a:p>
            <a:pPr algn="ctr"/>
            <a:endParaRPr lang="ru-RU" b="1" dirty="0" smtClean="0"/>
          </a:p>
          <a:p>
            <a:pPr algn="just"/>
            <a:r>
              <a:rPr lang="ru-RU" b="1" i="1" u="sng" dirty="0" smtClean="0">
                <a:latin typeface="Arial" pitchFamily="34" charset="0"/>
                <a:cs typeface="Arial" pitchFamily="34" charset="0"/>
              </a:rPr>
              <a:t>Четвертый приоритет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– улучшение качества человеческого капитала.</a:t>
            </a:r>
          </a:p>
          <a:p>
            <a:pPr algn="just"/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i="1" dirty="0" smtClean="0">
                <a:latin typeface="Arial" pitchFamily="34" charset="0"/>
                <a:cs typeface="Arial" pitchFamily="34" charset="0"/>
              </a:rPr>
              <a:t>«С 1 июля текущего года начнет внедряться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система обязательного социального медицинского страхования,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основанная на солидарной ответственности государства, работодателей и граждан.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Эффективность этой системы доказана мировой практикой.»</a:t>
            </a:r>
          </a:p>
          <a:p>
            <a:pPr algn="r"/>
            <a:endParaRPr lang="ru-RU" sz="1400" b="1" i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31 января 2017 г.</a:t>
            </a:r>
          </a:p>
        </p:txBody>
      </p:sp>
      <p:pic>
        <p:nvPicPr>
          <p:cNvPr id="12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70"/>
          <a:stretch/>
        </p:blipFill>
        <p:spPr bwMode="auto">
          <a:xfrm>
            <a:off x="415636" y="145129"/>
            <a:ext cx="778122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76769" y="214541"/>
            <a:ext cx="9425443" cy="526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85000"/>
              </a:lnSpc>
              <a:spcBef>
                <a:spcPct val="0"/>
              </a:spcBef>
              <a:buNone/>
              <a:defRPr sz="4800" b="1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/>
                <a:ea typeface="Times New Roman" panose="02020603050405020304" pitchFamily="18" charset="0"/>
                <a:cs typeface="+mn-cs"/>
                <a:sym typeface="Helvetica Neue"/>
              </a:rPr>
              <a:t>МИНИСТЕРСТВО ЗДРАВООХРАНЕНИЯ РЕСПУБЛИКИ КАЗАХСТАН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Narrow"/>
              <a:ea typeface="Times New Roman" panose="02020603050405020304" pitchFamily="18" charset="0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2163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8"/>
          <p:cNvSpPr txBox="1">
            <a:spLocks noChangeArrowheads="1"/>
          </p:cNvSpPr>
          <p:nvPr/>
        </p:nvSpPr>
        <p:spPr bwMode="auto">
          <a:xfrm>
            <a:off x="389299" y="0"/>
            <a:ext cx="10529180" cy="43756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R="5080">
              <a:spcBef>
                <a:spcPct val="0"/>
              </a:spcBef>
              <a:defRPr sz="3200" b="1" spc="-50">
                <a:solidFill>
                  <a:srgbClr val="C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 Narrow"/>
                <a:ea typeface="Times New Roman" panose="02020603050405020304" pitchFamily="18" charset="0"/>
              </a:rPr>
              <a:t>Пример расчета отчислений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 Narrow"/>
                <a:ea typeface="Times New Roman" panose="02020603050405020304" pitchFamily="18" charset="0"/>
              </a:rPr>
              <a:t> для  работодателя </a:t>
            </a:r>
            <a:endParaRPr lang="ru-RU" altLang="ru-RU" sz="2400" dirty="0">
              <a:solidFill>
                <a:schemeClr val="accent1">
                  <a:lumMod val="50000"/>
                </a:schemeClr>
              </a:solidFill>
              <a:latin typeface="Arial Narrow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689846"/>
              </p:ext>
            </p:extLst>
          </p:nvPr>
        </p:nvGraphicFramePr>
        <p:xfrm>
          <a:off x="529911" y="754975"/>
          <a:ext cx="11289671" cy="5803073"/>
        </p:xfrm>
        <a:graphic>
          <a:graphicData uri="http://schemas.openxmlformats.org/drawingml/2006/table">
            <a:tbl>
              <a:tblPr firstRow="1" firstCol="1" bandRow="1"/>
              <a:tblGrid>
                <a:gridCol w="51828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068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5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Действующая схема</a:t>
                      </a:r>
                      <a:endParaRPr lang="ru-RU" sz="14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5903" marR="5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 введением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ОСМС</a:t>
                      </a:r>
                      <a:endParaRPr lang="ru-RU" sz="14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5903" marR="5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3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Совокупный годовой доход -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1 107 700 000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 тенге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5903" marR="55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Совокупный годовой доход -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1 107 700 000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 тенге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5903" marR="55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Годовой фонд оплаты труда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(ФОТ) 720 000 000 тенге 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5903" marR="55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Годовой фонд оплаты труда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(ФОТ) 720 000 000 тенге 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5903" marR="55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3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сотрудников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150 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5903" marR="55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Количество сотрудников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150 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5903" marR="55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57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Средняя заработная плата 1 работника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, начисляемая в соответствии с трудовым договором: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400 000 тенге 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5903" marR="55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Средняя заработная плата 1 работника,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 начисляемая в соответствии с трудовым договором: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400 000 тенге 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5903" marR="55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8484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5903" marR="55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Ежемесячный доход, принимаемый для исчисления отчислений/взносов в ОСМС,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не должен превышать 15-кратный размер минимальной заработной платы 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5903" marR="55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6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(в 2016 г. – 22 859 тенге) 22 859 *15 =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342 885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 тенге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5903" marR="55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38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Т.о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годовой фонд оплаты труда,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от которого будут произведены отчисления на ОСМС составит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617 193 000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тенге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= 342 885 х</a:t>
                      </a:r>
                      <a:r>
                        <a:rPr lang="ru-RU" sz="1200" baseline="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 150 работников х 12 мес.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5903" marR="55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62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Отчисления на  ОСМС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2%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от 617 193 000 тенге   –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12 343 860 тенге </a:t>
                      </a:r>
                      <a:endParaRPr lang="ru-RU" sz="12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5903" marR="55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23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Вычеты с учетом заработной платы и всех отчислений -                     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1 083 700 000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 тенге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5903" marR="55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Вычеты с учетом заработной платы и всех отчислений -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1 096 043 860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тенге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5903" marR="55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20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Налогооблагаемый доход: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1 107 700 000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1 083 700 000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 =                     24 000 000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тенге 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5903" marR="55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Налогооблагаемый доход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1 107 700 000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  -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1 096 043 860 =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11 656 140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тенге 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5903" marR="55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34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КПН**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20% от 24 000 000 =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4 800 000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тенге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5903" marR="55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КПН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 20% от</a:t>
                      </a:r>
                      <a:r>
                        <a:rPr lang="ru-RU" sz="1200" baseline="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 11 656 140 = </a:t>
                      </a:r>
                      <a:r>
                        <a:rPr lang="ru-RU" sz="1200" b="1" baseline="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2 331 228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тенге 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5903" marR="55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234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Чистый доход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 составит  24 000 000 – 4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800 000 =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19 200 000 тенге</a:t>
                      </a:r>
                      <a:endParaRPr lang="ru-RU" sz="12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5903" marR="55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Чистый доход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 составит   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11 656 140 - </a:t>
                      </a:r>
                      <a:r>
                        <a:rPr lang="ru-RU" sz="1200" b="0" baseline="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2 331 228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 =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9 324 912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тенге</a:t>
                      </a:r>
                      <a:endParaRPr lang="ru-RU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5903" marR="55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61548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Times New Roman"/>
                          <a:cs typeface="Times New Roman"/>
                        </a:rPr>
                        <a:t>Взносы на ОСМС составляет 12 343 860 тенге, но в связи с тем, что взносы на ОСМС относятся на вычеты по КПН, расходы работодателя составят 9 875 088 тенге (19 200 000 – 9 324 912 = 9 875 088 тенге разница).</a:t>
                      </a:r>
                      <a:endParaRPr lang="ru-RU" sz="14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55903" marR="559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flipV="1">
            <a:off x="1053296" y="596271"/>
            <a:ext cx="11138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43646" y="6341575"/>
            <a:ext cx="2743200" cy="365125"/>
          </a:xfrm>
        </p:spPr>
        <p:txBody>
          <a:bodyPr/>
          <a:lstStyle/>
          <a:p>
            <a:fld id="{15C34FFB-2702-4754-B66A-4F68D658AE82}" type="slidenum">
              <a:rPr lang="ru-RU" sz="28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pPr/>
              <a:t>10</a:t>
            </a:fld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791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25925" y="6040467"/>
            <a:ext cx="99551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entury Gothic" pitchFamily="34" charset="0"/>
              </a:rPr>
              <a:t>*   в расчете ИПН взят размер минимальной заработной платы на 2016 год – 22 859 </a:t>
            </a:r>
            <a:r>
              <a:rPr lang="ru-RU" sz="1050" dirty="0" err="1">
                <a:latin typeface="Century Gothic" pitchFamily="34" charset="0"/>
              </a:rPr>
              <a:t>тг</a:t>
            </a:r>
            <a:r>
              <a:rPr lang="ru-RU" sz="1050" dirty="0">
                <a:latin typeface="Century Gothic" pitchFamily="34" charset="0"/>
              </a:rPr>
              <a:t>.</a:t>
            </a:r>
          </a:p>
          <a:p>
            <a:r>
              <a:rPr lang="ru-RU" sz="1050" dirty="0">
                <a:latin typeface="Century Gothic" pitchFamily="34" charset="0"/>
              </a:rPr>
              <a:t>** взносы работников посчитаны на 2019 год</a:t>
            </a:r>
            <a:endParaRPr lang="tr-TR" sz="1050" dirty="0">
              <a:latin typeface="Century Gothic" pitchFamily="34" charset="0"/>
            </a:endParaRPr>
          </a:p>
        </p:txBody>
      </p:sp>
      <p:sp>
        <p:nvSpPr>
          <p:cNvPr id="61" name="TextBox 8"/>
          <p:cNvSpPr txBox="1">
            <a:spLocks noChangeArrowheads="1"/>
          </p:cNvSpPr>
          <p:nvPr/>
        </p:nvSpPr>
        <p:spPr bwMode="auto">
          <a:xfrm>
            <a:off x="325925" y="69850"/>
            <a:ext cx="10547287" cy="450155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R="5080">
              <a:spcBef>
                <a:spcPct val="0"/>
              </a:spcBef>
              <a:defRPr sz="3200" b="1" spc="-50">
                <a:solidFill>
                  <a:srgbClr val="C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 Narrow"/>
                <a:ea typeface="Times New Roman" panose="02020603050405020304" pitchFamily="18" charset="0"/>
              </a:rPr>
              <a:t>Пример расчета взносов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 Narrow"/>
                <a:ea typeface="Times New Roman" panose="02020603050405020304" pitchFamily="18" charset="0"/>
              </a:rPr>
              <a:t>для  работника </a:t>
            </a:r>
            <a:endParaRPr lang="ru-RU" altLang="ru-RU" sz="2400" dirty="0">
              <a:solidFill>
                <a:schemeClr val="accent1">
                  <a:lumMod val="50000"/>
                </a:schemeClr>
              </a:solidFill>
              <a:latin typeface="Arial Narrow"/>
              <a:ea typeface="Times New Roman" panose="02020603050405020304" pitchFamily="18" charset="0"/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091443"/>
              </p:ext>
            </p:extLst>
          </p:nvPr>
        </p:nvGraphicFramePr>
        <p:xfrm>
          <a:off x="325925" y="935503"/>
          <a:ext cx="11588435" cy="5035812"/>
        </p:xfrm>
        <a:graphic>
          <a:graphicData uri="http://schemas.openxmlformats.org/drawingml/2006/table">
            <a:tbl>
              <a:tblPr/>
              <a:tblGrid>
                <a:gridCol w="56889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994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9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Действующая схема</a:t>
                      </a:r>
                      <a:endParaRPr lang="ru-RU" sz="18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С введением ОСМС</a:t>
                      </a:r>
                      <a:endParaRPr lang="ru-RU" sz="18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9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Заработная плата</a:t>
                      </a: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, установленная и начисляемая в соответствии с трудовым договором: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100 000 тенге.</a:t>
                      </a:r>
                      <a:endParaRPr lang="ru-RU" sz="14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Заработная плата</a:t>
                      </a: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, установленная и начисляемая в соответствии с трудовым договором: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100 000 тенге.</a:t>
                      </a:r>
                      <a:endParaRPr lang="ru-RU" sz="14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3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Обязательные пенсионные отчисления </a:t>
                      </a: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(10%) – 10 000 тенге.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ИПН</a:t>
                      </a: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(10%)                           – 6 714 тенге.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ИПН</a:t>
                      </a:r>
                      <a:r>
                        <a:rPr lang="ru-RU" sz="1400" i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= (100 000 – 10 000 – 22 859</a:t>
                      </a:r>
                      <a:r>
                        <a:rPr lang="en-US" sz="1400" i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ru-RU" sz="1400" i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en-US" sz="1400" i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ru-RU" sz="1400" i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10% 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Обязательные пенсионные отчисления </a:t>
                      </a: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(10%) – 10 000 тенге.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Взносы на   </a:t>
                      </a: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ОСМС</a:t>
                      </a: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** (1%)             – 1 000 тенге.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ИПН</a:t>
                      </a: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(10%)                                         – 6 614 тенге.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ИПН</a:t>
                      </a:r>
                      <a:r>
                        <a:rPr lang="ru-RU" sz="1400" i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= (100 000 – 10 000 – 22 859* – 1 000) </a:t>
                      </a:r>
                      <a:r>
                        <a:rPr lang="en-US" sz="1400" i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ru-RU" sz="1400" i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10% </a:t>
                      </a: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6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Чистая заработная плата  </a:t>
                      </a: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83 286 тенге.</a:t>
                      </a:r>
                      <a:endParaRPr lang="ru-RU" sz="14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Чистая заработная плата  </a:t>
                      </a: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82 386 тенге</a:t>
                      </a:r>
                      <a:r>
                        <a:rPr lang="ru-RU" sz="1400" b="1" baseline="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(разница</a:t>
                      </a: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900 </a:t>
                      </a:r>
                      <a:r>
                        <a:rPr lang="ru-RU" sz="1400" b="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тенге).</a:t>
                      </a: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449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Взнос на ОСМС составит 1000 тенге, но так как индивидуальный</a:t>
                      </a:r>
                      <a:r>
                        <a:rPr lang="ru-RU" sz="1400" b="1" i="0" baseline="0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 подоходный налог </a:t>
                      </a:r>
                      <a:r>
                        <a:rPr lang="ru-RU" sz="1400" b="1" i="0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будет на 100 тенге меньше, то в итоге заработная плата уменьшится не на 1000 тенге, а на 900 тенге.</a:t>
                      </a:r>
                      <a:endParaRPr lang="ru-RU" sz="1400" b="1" i="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 flipV="1">
            <a:off x="1053296" y="659642"/>
            <a:ext cx="11138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43646" y="6341575"/>
            <a:ext cx="2743200" cy="365125"/>
          </a:xfrm>
        </p:spPr>
        <p:txBody>
          <a:bodyPr/>
          <a:lstStyle/>
          <a:p>
            <a:fld id="{15C34FFB-2702-4754-B66A-4F68D658AE82}" type="slidenum">
              <a:rPr lang="ru-RU" sz="28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pPr/>
              <a:t>11</a:t>
            </a:fld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50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52672" y="6254999"/>
            <a:ext cx="860970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entury Gothic" pitchFamily="34" charset="0"/>
              </a:rPr>
              <a:t>*   в расчете ИПН взят размер минимальной заработной платы на 2016 год</a:t>
            </a:r>
          </a:p>
          <a:p>
            <a:r>
              <a:rPr lang="ru-RU" sz="1050" dirty="0">
                <a:latin typeface="Century Gothic" pitchFamily="34" charset="0"/>
              </a:rPr>
              <a:t>     размер МЗП – 22 859 </a:t>
            </a:r>
            <a:r>
              <a:rPr lang="ru-RU" sz="1050" dirty="0" err="1">
                <a:latin typeface="Century Gothic" pitchFamily="34" charset="0"/>
              </a:rPr>
              <a:t>тг</a:t>
            </a:r>
            <a:r>
              <a:rPr lang="ru-RU" sz="1050" dirty="0">
                <a:latin typeface="Century Gothic" pitchFamily="34" charset="0"/>
              </a:rPr>
              <a:t>.</a:t>
            </a:r>
          </a:p>
        </p:txBody>
      </p:sp>
      <p:sp>
        <p:nvSpPr>
          <p:cNvPr id="61" name="TextBox 8"/>
          <p:cNvSpPr txBox="1">
            <a:spLocks noChangeArrowheads="1"/>
          </p:cNvSpPr>
          <p:nvPr/>
        </p:nvSpPr>
        <p:spPr bwMode="auto">
          <a:xfrm>
            <a:off x="144855" y="57151"/>
            <a:ext cx="11959628" cy="734003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R="5080">
              <a:spcBef>
                <a:spcPct val="0"/>
              </a:spcBef>
              <a:defRPr sz="3200" b="1" spc="-50">
                <a:solidFill>
                  <a:srgbClr val="C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 Narrow"/>
                <a:ea typeface="Times New Roman" panose="02020603050405020304" pitchFamily="18" charset="0"/>
              </a:rPr>
              <a:t>Пример расчета взносов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 Narrow"/>
                <a:ea typeface="Times New Roman" panose="02020603050405020304" pitchFamily="18" charset="0"/>
              </a:rPr>
              <a:t> для  индивидуальный предпринимателя, работающего 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 Narrow"/>
                <a:ea typeface="Times New Roman" panose="02020603050405020304" pitchFamily="18" charset="0"/>
              </a:rPr>
              <a:t>по специальному налоговому режиму</a:t>
            </a: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566871"/>
              </p:ext>
            </p:extLst>
          </p:nvPr>
        </p:nvGraphicFramePr>
        <p:xfrm>
          <a:off x="371191" y="1307826"/>
          <a:ext cx="11262511" cy="4788979"/>
        </p:xfrm>
        <a:graphic>
          <a:graphicData uri="http://schemas.openxmlformats.org/drawingml/2006/table">
            <a:tbl>
              <a:tblPr/>
              <a:tblGrid>
                <a:gridCol w="54682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942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5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Действующая схема</a:t>
                      </a:r>
                      <a:endParaRPr lang="ru-RU" sz="18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С введением ОСМС</a:t>
                      </a:r>
                      <a:endParaRPr lang="ru-RU" sz="18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8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Годовой доход индивидуального предпринимателя </a:t>
                      </a:r>
                      <a:endParaRPr lang="ru-RU" sz="14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1 200 000 </a:t>
                      </a:r>
                      <a:r>
                        <a:rPr lang="ru-RU" sz="1400" b="1" dirty="0" err="1">
                          <a:latin typeface="Century Gothic" pitchFamily="34" charset="0"/>
                          <a:ea typeface="Calibri"/>
                          <a:cs typeface="Times New Roman"/>
                        </a:rPr>
                        <a:t>тг</a:t>
                      </a: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Годовой доход индивидуального предпринимателя </a:t>
                      </a:r>
                      <a:endParaRPr lang="ru-RU" sz="14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1 200 000 </a:t>
                      </a:r>
                      <a:r>
                        <a:rPr lang="ru-RU" sz="1400" b="1" dirty="0" err="1">
                          <a:latin typeface="Century Gothic" pitchFamily="34" charset="0"/>
                          <a:ea typeface="Calibri"/>
                          <a:cs typeface="Times New Roman"/>
                        </a:rPr>
                        <a:t>тг</a:t>
                      </a: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39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Обязательные пенсионные отчисления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(10%</a:t>
                      </a:r>
                      <a:r>
                        <a:rPr lang="en-US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от МЗП </a:t>
                      </a:r>
                      <a:r>
                        <a:rPr lang="en-US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1400" baseline="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12 </a:t>
                      </a:r>
                      <a:r>
                        <a:rPr lang="ru-RU" sz="1400" baseline="0" dirty="0" err="1">
                          <a:latin typeface="Century Gothic" pitchFamily="34" charset="0"/>
                          <a:ea typeface="Calibri"/>
                          <a:cs typeface="Times New Roman"/>
                        </a:rPr>
                        <a:t>мес</a:t>
                      </a: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) – 27 431тг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ИПН</a:t>
                      </a: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(1,5% от</a:t>
                      </a:r>
                      <a:r>
                        <a:rPr lang="ru-RU" sz="1400" baseline="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дохода</a:t>
                      </a: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)  1 200 000</a:t>
                      </a:r>
                      <a:r>
                        <a:rPr lang="en-US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x1,5%</a:t>
                      </a: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18 000 </a:t>
                      </a:r>
                      <a:r>
                        <a:rPr lang="ru-RU" sz="1400" dirty="0" err="1">
                          <a:latin typeface="Century Gothic" pitchFamily="34" charset="0"/>
                          <a:ea typeface="Calibri"/>
                          <a:cs typeface="Times New Roman"/>
                        </a:rPr>
                        <a:t>тг</a:t>
                      </a:r>
                      <a:endParaRPr lang="ru-RU" sz="14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Соц. налог и соц. отчисления</a:t>
                      </a: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(1,5% от</a:t>
                      </a:r>
                      <a:r>
                        <a:rPr lang="ru-RU" sz="1400" baseline="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дохода</a:t>
                      </a: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) – 18 000 </a:t>
                      </a:r>
                      <a:r>
                        <a:rPr lang="ru-RU" sz="1400" dirty="0" err="1">
                          <a:latin typeface="Century Gothic" pitchFamily="34" charset="0"/>
                          <a:ea typeface="Calibri"/>
                          <a:cs typeface="Times New Roman"/>
                        </a:rPr>
                        <a:t>тг</a:t>
                      </a: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Итого: 63 431 </a:t>
                      </a:r>
                      <a:r>
                        <a:rPr lang="ru-RU" sz="1400" b="1" dirty="0" err="1">
                          <a:latin typeface="Century Gothic" pitchFamily="34" charset="0"/>
                          <a:ea typeface="Calibri"/>
                          <a:cs typeface="Times New Roman"/>
                        </a:rPr>
                        <a:t>тг</a:t>
                      </a:r>
                      <a:endParaRPr lang="ru-RU" sz="1400" i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Обязательные пенсионные отчисления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(10%</a:t>
                      </a:r>
                      <a:r>
                        <a:rPr lang="en-US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от МЗП </a:t>
                      </a:r>
                      <a:r>
                        <a:rPr lang="en-US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1400" baseline="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12 </a:t>
                      </a:r>
                      <a:r>
                        <a:rPr lang="ru-RU" sz="1400" baseline="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мес.</a:t>
                      </a:r>
                      <a:r>
                        <a:rPr lang="ru-RU" sz="14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– 27 431тг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Взносы на  ОСМС </a:t>
                      </a:r>
                      <a:r>
                        <a:rPr lang="ru-RU" sz="14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(5% </a:t>
                      </a: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от </a:t>
                      </a:r>
                      <a:r>
                        <a:rPr lang="ru-RU" sz="14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2 МЗП</a:t>
                      </a:r>
                      <a:r>
                        <a:rPr lang="en-US" sz="14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x </a:t>
                      </a:r>
                      <a:r>
                        <a:rPr lang="en-US" sz="14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4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 мес.)   </a:t>
                      </a: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14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27 431</a:t>
                      </a:r>
                      <a:r>
                        <a:rPr lang="ru-RU" sz="1400" baseline="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тг</a:t>
                      </a: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ИПН</a:t>
                      </a: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(1,5% от</a:t>
                      </a:r>
                      <a:r>
                        <a:rPr lang="ru-RU" sz="1400" baseline="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дохода</a:t>
                      </a: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)  1 200 000</a:t>
                      </a:r>
                      <a:r>
                        <a:rPr lang="en-US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x1,5%</a:t>
                      </a: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18 000 </a:t>
                      </a:r>
                      <a:r>
                        <a:rPr lang="ru-RU" sz="1400" dirty="0" err="1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тг</a:t>
                      </a:r>
                      <a:r>
                        <a:rPr lang="ru-RU" sz="14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Соц. налог и соц. отчисления</a:t>
                      </a: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(1,5% от</a:t>
                      </a:r>
                      <a:r>
                        <a:rPr lang="ru-RU" sz="1400" baseline="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дохода</a:t>
                      </a: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) – 18 000 </a:t>
                      </a:r>
                      <a:r>
                        <a:rPr lang="ru-RU" sz="1400" dirty="0" err="1">
                          <a:latin typeface="Century Gothic" pitchFamily="34" charset="0"/>
                          <a:ea typeface="Calibri"/>
                          <a:cs typeface="Times New Roman"/>
                        </a:rPr>
                        <a:t>тг</a:t>
                      </a: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Итого:</a:t>
                      </a:r>
                      <a:r>
                        <a:rPr lang="ru-RU" sz="1400" b="1" baseline="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baseline="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90 862 </a:t>
                      </a:r>
                      <a:r>
                        <a:rPr lang="ru-RU" sz="1400" b="1" baseline="0" dirty="0" err="1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тг</a:t>
                      </a:r>
                      <a:r>
                        <a:rPr lang="ru-RU" sz="1400" b="1" baseline="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4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8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Доход</a:t>
                      </a: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после уплаты налогов и отчислений   </a:t>
                      </a: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1 136 659 </a:t>
                      </a:r>
                      <a:r>
                        <a:rPr lang="ru-RU" sz="1400" b="1" dirty="0" err="1">
                          <a:latin typeface="Century Gothic" pitchFamily="34" charset="0"/>
                          <a:ea typeface="Calibri"/>
                          <a:cs typeface="Times New Roman"/>
                        </a:rPr>
                        <a:t>тг</a:t>
                      </a: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Доход</a:t>
                      </a:r>
                      <a:r>
                        <a:rPr lang="ru-RU" sz="14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после уплаты налогов и отчислений  </a:t>
                      </a:r>
                      <a:r>
                        <a:rPr lang="ru-RU" sz="1400" b="1">
                          <a:latin typeface="Century Gothic" pitchFamily="34" charset="0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400" b="1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109 138 </a:t>
                      </a:r>
                      <a:r>
                        <a:rPr lang="ru-RU" sz="1400" b="1" dirty="0" err="1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тг</a:t>
                      </a:r>
                      <a:r>
                        <a:rPr lang="ru-RU" sz="14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808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Ваш доход после уплаты налогов и отчислений практически не изменится</a:t>
                      </a:r>
                      <a:endParaRPr lang="ru-RU" sz="14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flipV="1">
            <a:off x="1053296" y="1067043"/>
            <a:ext cx="11138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43646" y="6341575"/>
            <a:ext cx="2743200" cy="365125"/>
          </a:xfrm>
        </p:spPr>
        <p:txBody>
          <a:bodyPr/>
          <a:lstStyle/>
          <a:p>
            <a:fld id="{15C34FFB-2702-4754-B66A-4F68D658AE82}" type="slidenum">
              <a:rPr lang="ru-RU" sz="28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pPr/>
              <a:t>12</a:t>
            </a:fld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308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25"/>
            <a:ext cx="12192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4" t="93938" r="16109"/>
          <a:stretch>
            <a:fillRect/>
          </a:stretch>
        </p:blipFill>
        <p:spPr bwMode="auto">
          <a:xfrm>
            <a:off x="8550275" y="6051550"/>
            <a:ext cx="17621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15363" y="6015038"/>
            <a:ext cx="32813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Максимальный размер З/П, принимаемый для исчисления отчислений, не должен превышать 15 МЗП</a:t>
            </a:r>
          </a:p>
        </p:txBody>
      </p:sp>
    </p:spTree>
    <p:extLst>
      <p:ext uri="{BB962C8B-B14F-4D97-AF65-F5344CB8AC3E}">
        <p14:creationId xmlns:p14="http://schemas.microsoft.com/office/powerpoint/2010/main" val="683473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25"/>
            <a:ext cx="121920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225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12207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60363" y="331788"/>
            <a:ext cx="24844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800">
                <a:solidFill>
                  <a:schemeClr val="bg1"/>
                </a:solidFill>
              </a:rPr>
              <a:t>КВИТАНЦИЯ УСТАНОВЛЕННОЙ ФОРМЫ</a:t>
            </a:r>
          </a:p>
          <a:p>
            <a:endParaRPr lang="ru-RU" altLang="ru-RU" sz="1800"/>
          </a:p>
          <a:p>
            <a:r>
              <a:rPr lang="ru-RU" altLang="ru-RU" sz="1800">
                <a:solidFill>
                  <a:schemeClr val="bg1"/>
                </a:solidFill>
              </a:rPr>
              <a:t>ПРЕДОСТАВЯТ В ОТДЕЛЕНИЯХ БВУ И «КАЗПОЧТЫ»</a:t>
            </a:r>
          </a:p>
        </p:txBody>
      </p:sp>
      <p:sp>
        <p:nvSpPr>
          <p:cNvPr id="3" name="Стрелка: вправо 2"/>
          <p:cNvSpPr/>
          <p:nvPr/>
        </p:nvSpPr>
        <p:spPr>
          <a:xfrm>
            <a:off x="2549525" y="433388"/>
            <a:ext cx="977900" cy="48577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2" name="TextBox 3"/>
          <p:cNvSpPr txBox="1">
            <a:spLocks noChangeArrowheads="1"/>
          </p:cNvSpPr>
          <p:nvPr/>
        </p:nvSpPr>
        <p:spPr bwMode="auto">
          <a:xfrm>
            <a:off x="9794875" y="2817813"/>
            <a:ext cx="2549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800">
                <a:solidFill>
                  <a:schemeClr val="bg1"/>
                </a:solidFill>
              </a:rPr>
              <a:t>КНП ПЛАТЕЛЬЩИКОВ</a:t>
            </a:r>
          </a:p>
        </p:txBody>
      </p:sp>
      <p:sp>
        <p:nvSpPr>
          <p:cNvPr id="5" name="Стрелка: влево 4"/>
          <p:cNvSpPr/>
          <p:nvPr/>
        </p:nvSpPr>
        <p:spPr>
          <a:xfrm>
            <a:off x="8621713" y="2759075"/>
            <a:ext cx="1071562" cy="485775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143375" y="2697163"/>
            <a:ext cx="4008438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7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339" y="2744548"/>
            <a:ext cx="11892984" cy="2676628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7862" y="77827"/>
            <a:ext cx="11425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 algn="ctr">
              <a:spcBef>
                <a:spcPct val="0"/>
              </a:spcBef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/>
                <a:ea typeface="Times New Roman" panose="02020603050405020304" pitchFamily="18" charset="0"/>
              </a:rPr>
              <a:t>ОБЩАЯ СХЕМА ФУНКЦИОНИРОВАНИЯ ОСМС  В РК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344" y="5460573"/>
            <a:ext cx="354781" cy="67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</a:rPr>
              <a:t>3</a:t>
            </a:r>
          </a:p>
        </p:txBody>
      </p:sp>
      <p:grpSp>
        <p:nvGrpSpPr>
          <p:cNvPr id="4" name="Группа 34"/>
          <p:cNvGrpSpPr/>
          <p:nvPr/>
        </p:nvGrpSpPr>
        <p:grpSpPr>
          <a:xfrm>
            <a:off x="363504" y="1347077"/>
            <a:ext cx="11433077" cy="1"/>
            <a:chOff x="245664" y="1638092"/>
            <a:chExt cx="8574808" cy="1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5508104" y="1638092"/>
              <a:ext cx="3312368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45664" y="1638092"/>
              <a:ext cx="3593515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4144960" y="1638092"/>
              <a:ext cx="926085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33"/>
          <p:cNvGrpSpPr/>
          <p:nvPr/>
        </p:nvGrpSpPr>
        <p:grpSpPr>
          <a:xfrm>
            <a:off x="630284" y="844398"/>
            <a:ext cx="11032847" cy="484355"/>
            <a:chOff x="402015" y="991761"/>
            <a:chExt cx="8274635" cy="491571"/>
          </a:xfrm>
        </p:grpSpPr>
        <p:sp>
          <p:nvSpPr>
            <p:cNvPr id="9" name="TextBox 8"/>
            <p:cNvSpPr txBox="1"/>
            <p:nvPr/>
          </p:nvSpPr>
          <p:spPr>
            <a:xfrm>
              <a:off x="402015" y="1170969"/>
              <a:ext cx="3024530" cy="312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prstClr val="black"/>
                  </a:solidFill>
                </a:rPr>
                <a:t>Источники финансирования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52120" y="991761"/>
              <a:ext cx="3024530" cy="31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prstClr val="black"/>
                  </a:solidFill>
                </a:rPr>
                <a:t>Финансируемые услуги здравоохранения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72162" y="1170970"/>
              <a:ext cx="1605679" cy="312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prstClr val="black"/>
                  </a:solidFill>
                </a:rPr>
                <a:t>Плательщики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27311" y="1156841"/>
              <a:ext cx="123557" cy="218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>
                  <a:solidFill>
                    <a:prstClr val="black"/>
                  </a:solidFill>
                </a:rPr>
                <a:t>5</a:t>
              </a:r>
            </a:p>
          </p:txBody>
        </p:sp>
      </p:grpSp>
      <p:grpSp>
        <p:nvGrpSpPr>
          <p:cNvPr id="15" name="Группа 1028"/>
          <p:cNvGrpSpPr/>
          <p:nvPr/>
        </p:nvGrpSpPr>
        <p:grpSpPr>
          <a:xfrm>
            <a:off x="164675" y="1362075"/>
            <a:ext cx="11798420" cy="1382473"/>
            <a:chOff x="123504" y="1362075"/>
            <a:chExt cx="8848815" cy="138247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23504" y="1542906"/>
              <a:ext cx="263108" cy="11554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44080" y="1569786"/>
              <a:ext cx="640575" cy="11016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130562" y="1563434"/>
              <a:ext cx="3028623" cy="108658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prstClr val="black"/>
                  </a:solidFill>
                </a:rPr>
                <a:t>Государственное финансирование</a:t>
              </a:r>
            </a:p>
          </p:txBody>
        </p:sp>
        <p:pic>
          <p:nvPicPr>
            <p:cNvPr id="1030" name="Picture 6" descr="Картинки по запросу иконка здани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10" y="1782693"/>
              <a:ext cx="614298" cy="648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Стрелка вправо 22"/>
            <p:cNvSpPr/>
            <p:nvPr/>
          </p:nvSpPr>
          <p:spPr>
            <a:xfrm>
              <a:off x="4198097" y="1468907"/>
              <a:ext cx="1139604" cy="1275641"/>
            </a:xfrm>
            <a:prstGeom prst="rightArrow">
              <a:avLst>
                <a:gd name="adj1" fmla="val 79956"/>
                <a:gd name="adj2" fmla="val 34659"/>
              </a:avLst>
            </a:prstGeom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344822" y="1362075"/>
              <a:ext cx="3627497" cy="4580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prstClr val="black"/>
                  </a:solidFill>
                </a:rPr>
                <a:t>            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Гарантированный объем бесплатной медицинской помощи</a:t>
              </a:r>
              <a:endParaRPr lang="ru-RU" sz="1600" b="1" dirty="0">
                <a:solidFill>
                  <a:prstClr val="black"/>
                </a:solidFill>
              </a:endParaRPr>
            </a:p>
          </p:txBody>
        </p:sp>
        <p:pic>
          <p:nvPicPr>
            <p:cNvPr id="1034" name="Picture 10" descr="https://image.freepik.com/free-icon/_318-3478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921" y="1439662"/>
              <a:ext cx="454114" cy="3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7160201" y="1818549"/>
            <a:ext cx="53521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100" dirty="0" smtClean="0">
                <a:solidFill>
                  <a:prstClr val="black"/>
                </a:solidFill>
              </a:rPr>
              <a:t>Медицинская помощь при социально значимых заболеваниях и заболеваниях, представляющих опасность для окружающих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 smtClean="0">
                <a:solidFill>
                  <a:prstClr val="black"/>
                </a:solidFill>
              </a:rPr>
              <a:t>Санитарная авиация и скорая неотложная медпомощь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 smtClean="0">
                <a:solidFill>
                  <a:prstClr val="black"/>
                </a:solidFill>
              </a:rPr>
              <a:t>Экстренная стационарная медпомощь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 smtClean="0">
                <a:solidFill>
                  <a:prstClr val="black"/>
                </a:solidFill>
              </a:rPr>
              <a:t>Профилактические прививки</a:t>
            </a:r>
            <a:endParaRPr lang="ru-RU" sz="1100" dirty="0">
              <a:solidFill>
                <a:prstClr val="black"/>
              </a:solidFill>
            </a:endParaRPr>
          </a:p>
        </p:txBody>
      </p:sp>
      <p:grpSp>
        <p:nvGrpSpPr>
          <p:cNvPr id="16" name="Группа 100"/>
          <p:cNvGrpSpPr/>
          <p:nvPr/>
        </p:nvGrpSpPr>
        <p:grpSpPr>
          <a:xfrm>
            <a:off x="577509" y="5447873"/>
            <a:ext cx="857963" cy="679361"/>
            <a:chOff x="453302" y="5714639"/>
            <a:chExt cx="643472" cy="679361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453302" y="5714639"/>
              <a:ext cx="640575" cy="679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prstClr val="black"/>
                </a:solidFill>
              </a:endParaRPr>
            </a:p>
          </p:txBody>
        </p:sp>
        <p:pic>
          <p:nvPicPr>
            <p:cNvPr id="1038" name="Picture 14" descr="http://365psd.com/images/premium/thumbs/171/purse-icon-69589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10" y="5765288"/>
              <a:ext cx="624064" cy="580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4" name="Прямоугольник 153"/>
          <p:cNvSpPr/>
          <p:nvPr/>
        </p:nvSpPr>
        <p:spPr>
          <a:xfrm>
            <a:off x="1494091" y="5461991"/>
            <a:ext cx="4038164" cy="6765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Собственные средства частных лиц, работодателей</a:t>
            </a:r>
          </a:p>
        </p:txBody>
      </p:sp>
      <p:grpSp>
        <p:nvGrpSpPr>
          <p:cNvPr id="17" name="Группа 1023"/>
          <p:cNvGrpSpPr/>
          <p:nvPr/>
        </p:nvGrpSpPr>
        <p:grpSpPr>
          <a:xfrm>
            <a:off x="5483924" y="5447873"/>
            <a:ext cx="1556488" cy="777531"/>
            <a:chOff x="4112943" y="5495654"/>
            <a:chExt cx="1167366" cy="777531"/>
          </a:xfrm>
        </p:grpSpPr>
        <p:sp>
          <p:nvSpPr>
            <p:cNvPr id="157" name="Стрелка вправо 156"/>
            <p:cNvSpPr/>
            <p:nvPr/>
          </p:nvSpPr>
          <p:spPr>
            <a:xfrm>
              <a:off x="4237944" y="5495654"/>
              <a:ext cx="1042365" cy="777531"/>
            </a:xfrm>
            <a:prstGeom prst="rightArrow">
              <a:avLst>
                <a:gd name="adj1" fmla="val 79956"/>
                <a:gd name="adj2" fmla="val 25229"/>
              </a:avLst>
            </a:prstGeom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112943" y="5623487"/>
              <a:ext cx="11524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err="1" smtClean="0">
                  <a:solidFill>
                    <a:prstClr val="black"/>
                  </a:solidFill>
                </a:rPr>
                <a:t>a</a:t>
              </a:r>
              <a:r>
                <a:rPr lang="ru-RU" sz="1200" b="1" dirty="0" smtClean="0">
                  <a:solidFill>
                    <a:prstClr val="black"/>
                  </a:solidFill>
                </a:rPr>
                <a:t>) Частные лица</a:t>
              </a:r>
            </a:p>
            <a:p>
              <a:pPr algn="ctr"/>
              <a:r>
                <a:rPr lang="ru-RU" sz="1200" b="1" dirty="0" smtClean="0">
                  <a:solidFill>
                    <a:prstClr val="black"/>
                  </a:solidFill>
                </a:rPr>
                <a:t>б) Страховые компании</a:t>
              </a:r>
            </a:p>
          </p:txBody>
        </p:sp>
      </p:grpSp>
      <p:grpSp>
        <p:nvGrpSpPr>
          <p:cNvPr id="19" name="Группа 1026"/>
          <p:cNvGrpSpPr/>
          <p:nvPr/>
        </p:nvGrpSpPr>
        <p:grpSpPr>
          <a:xfrm>
            <a:off x="164672" y="2761768"/>
            <a:ext cx="11798420" cy="2567984"/>
            <a:chOff x="107504" y="2834412"/>
            <a:chExt cx="8848815" cy="256798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7504" y="2938352"/>
              <a:ext cx="288032" cy="24640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prstClr val="white"/>
                  </a:solidFill>
                </a:rPr>
                <a:t>2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460375" y="2924945"/>
              <a:ext cx="626633" cy="24640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143300" y="2924944"/>
              <a:ext cx="3028623" cy="55842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141737" y="3540734"/>
              <a:ext cx="3028623" cy="52517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142861" y="4100934"/>
              <a:ext cx="3028623" cy="47815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1149751" y="4623428"/>
              <a:ext cx="3028623" cy="53376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prstClr val="black"/>
                </a:solidFill>
              </a:endParaRPr>
            </a:p>
          </p:txBody>
        </p:sp>
        <p:pic>
          <p:nvPicPr>
            <p:cNvPr id="1044" name="Picture 20" descr="https://image.freepik.com/free-icon/_318-5215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11" y="3729443"/>
              <a:ext cx="614298" cy="672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Группа 46"/>
            <p:cNvGrpSpPr/>
            <p:nvPr/>
          </p:nvGrpSpPr>
          <p:grpSpPr>
            <a:xfrm>
              <a:off x="1971925" y="3063754"/>
              <a:ext cx="1280367" cy="409540"/>
              <a:chOff x="1971925" y="3063754"/>
              <a:chExt cx="1280367" cy="409540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1999548" y="3134740"/>
                <a:ext cx="12527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prstClr val="black"/>
                    </a:solidFill>
                  </a:rPr>
                  <a:t>Государство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971925" y="3063754"/>
                <a:ext cx="36813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800" b="1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grpSp>
          <p:nvGrpSpPr>
            <p:cNvPr id="24" name="Группа 90"/>
            <p:cNvGrpSpPr/>
            <p:nvPr/>
          </p:nvGrpSpPr>
          <p:grpSpPr>
            <a:xfrm>
              <a:off x="2561059" y="3182416"/>
              <a:ext cx="1553632" cy="258054"/>
              <a:chOff x="2555776" y="3225316"/>
              <a:chExt cx="1553632" cy="258054"/>
            </a:xfrm>
          </p:grpSpPr>
          <p:grpSp>
            <p:nvGrpSpPr>
              <p:cNvPr id="25" name="Группа 87"/>
              <p:cNvGrpSpPr/>
              <p:nvPr/>
            </p:nvGrpSpPr>
            <p:grpSpPr>
              <a:xfrm>
                <a:off x="2555776" y="3437256"/>
                <a:ext cx="1553632" cy="46114"/>
                <a:chOff x="2555776" y="3437256"/>
                <a:chExt cx="1553632" cy="46114"/>
              </a:xfrm>
            </p:grpSpPr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2555776" y="3437256"/>
                  <a:ext cx="15536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>
                  <a:off x="2555776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4109408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3722126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/>
                <p:nvPr/>
              </p:nvCxnSpPr>
              <p:spPr>
                <a:xfrm>
                  <a:off x="3332592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Прямая соединительная линия 83"/>
                <p:cNvCxnSpPr/>
                <p:nvPr/>
              </p:nvCxnSpPr>
              <p:spPr>
                <a:xfrm>
                  <a:off x="2951820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9" name="TextBox 98"/>
              <p:cNvSpPr txBox="1"/>
              <p:nvPr/>
            </p:nvSpPr>
            <p:spPr>
              <a:xfrm>
                <a:off x="2625118" y="3225316"/>
                <a:ext cx="32670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6" name="Группа 101"/>
            <p:cNvGrpSpPr/>
            <p:nvPr/>
          </p:nvGrpSpPr>
          <p:grpSpPr>
            <a:xfrm>
              <a:off x="2555776" y="3608739"/>
              <a:ext cx="1553632" cy="343668"/>
              <a:chOff x="2555776" y="3139702"/>
              <a:chExt cx="1553632" cy="343668"/>
            </a:xfrm>
          </p:grpSpPr>
          <p:grpSp>
            <p:nvGrpSpPr>
              <p:cNvPr id="28" name="Группа 102"/>
              <p:cNvGrpSpPr/>
              <p:nvPr/>
            </p:nvGrpSpPr>
            <p:grpSpPr>
              <a:xfrm>
                <a:off x="2555776" y="3437256"/>
                <a:ext cx="1553632" cy="46114"/>
                <a:chOff x="2555776" y="3437256"/>
                <a:chExt cx="1553632" cy="46114"/>
              </a:xfrm>
            </p:grpSpPr>
            <p:cxnSp>
              <p:nvCxnSpPr>
                <p:cNvPr id="108" name="Прямая соединительная линия 107"/>
                <p:cNvCxnSpPr/>
                <p:nvPr/>
              </p:nvCxnSpPr>
              <p:spPr>
                <a:xfrm>
                  <a:off x="2555776" y="3437256"/>
                  <a:ext cx="15536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Прямая соединительная линия 111"/>
                <p:cNvCxnSpPr/>
                <p:nvPr/>
              </p:nvCxnSpPr>
              <p:spPr>
                <a:xfrm>
                  <a:off x="2555776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Прямая соединительная линия 112"/>
                <p:cNvCxnSpPr/>
                <p:nvPr/>
              </p:nvCxnSpPr>
              <p:spPr>
                <a:xfrm>
                  <a:off x="4109408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Прямая соединительная линия 113"/>
                <p:cNvCxnSpPr/>
                <p:nvPr/>
              </p:nvCxnSpPr>
              <p:spPr>
                <a:xfrm>
                  <a:off x="3722126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Прямая соединительная линия 114"/>
                <p:cNvCxnSpPr/>
                <p:nvPr/>
              </p:nvCxnSpPr>
              <p:spPr>
                <a:xfrm>
                  <a:off x="3332592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Прямая соединительная линия 115"/>
                <p:cNvCxnSpPr/>
                <p:nvPr/>
              </p:nvCxnSpPr>
              <p:spPr>
                <a:xfrm>
                  <a:off x="2951820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TextBox 103"/>
              <p:cNvSpPr txBox="1"/>
              <p:nvPr/>
            </p:nvSpPr>
            <p:spPr>
              <a:xfrm>
                <a:off x="3722126" y="3221812"/>
                <a:ext cx="36537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967220" y="3139702"/>
                <a:ext cx="36537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378770" y="3247424"/>
                <a:ext cx="32670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1976665" y="3719476"/>
              <a:ext cx="1252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prstClr val="black"/>
                  </a:solidFill>
                </a:rPr>
                <a:t>Работодатели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987473" y="4247223"/>
              <a:ext cx="1252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prstClr val="black"/>
                  </a:solidFill>
                </a:rPr>
                <a:t>Работники</a:t>
              </a:r>
            </a:p>
          </p:txBody>
        </p:sp>
        <p:grpSp>
          <p:nvGrpSpPr>
            <p:cNvPr id="29" name="Группа 119"/>
            <p:cNvGrpSpPr/>
            <p:nvPr/>
          </p:nvGrpSpPr>
          <p:grpSpPr>
            <a:xfrm>
              <a:off x="2488431" y="4170374"/>
              <a:ext cx="1553632" cy="339730"/>
              <a:chOff x="2555776" y="3143640"/>
              <a:chExt cx="1553632" cy="339730"/>
            </a:xfrm>
          </p:grpSpPr>
          <p:grpSp>
            <p:nvGrpSpPr>
              <p:cNvPr id="31" name="Группа 120"/>
              <p:cNvGrpSpPr/>
              <p:nvPr/>
            </p:nvGrpSpPr>
            <p:grpSpPr>
              <a:xfrm>
                <a:off x="2555776" y="3437256"/>
                <a:ext cx="1553632" cy="46114"/>
                <a:chOff x="2555776" y="3437256"/>
                <a:chExt cx="1553632" cy="46114"/>
              </a:xfrm>
            </p:grpSpPr>
            <p:cxnSp>
              <p:nvCxnSpPr>
                <p:cNvPr id="126" name="Прямая соединительная линия 125"/>
                <p:cNvCxnSpPr/>
                <p:nvPr/>
              </p:nvCxnSpPr>
              <p:spPr>
                <a:xfrm>
                  <a:off x="2555776" y="3437256"/>
                  <a:ext cx="15536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Прямая соединительная линия 129"/>
                <p:cNvCxnSpPr/>
                <p:nvPr/>
              </p:nvCxnSpPr>
              <p:spPr>
                <a:xfrm>
                  <a:off x="2555776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Прямая соединительная линия 130"/>
                <p:cNvCxnSpPr/>
                <p:nvPr/>
              </p:nvCxnSpPr>
              <p:spPr>
                <a:xfrm>
                  <a:off x="4109408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Прямая соединительная линия 131"/>
                <p:cNvCxnSpPr/>
                <p:nvPr/>
              </p:nvCxnSpPr>
              <p:spPr>
                <a:xfrm>
                  <a:off x="3722126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Прямая соединительная линия 132"/>
                <p:cNvCxnSpPr/>
                <p:nvPr/>
              </p:nvCxnSpPr>
              <p:spPr>
                <a:xfrm>
                  <a:off x="3332592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Прямая соединительная линия 133"/>
                <p:cNvCxnSpPr/>
                <p:nvPr/>
              </p:nvCxnSpPr>
              <p:spPr>
                <a:xfrm>
                  <a:off x="2951820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TextBox 121"/>
              <p:cNvSpPr txBox="1"/>
              <p:nvPr/>
            </p:nvSpPr>
            <p:spPr>
              <a:xfrm>
                <a:off x="3692096" y="3143640"/>
                <a:ext cx="36537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3380117" y="3207297"/>
                <a:ext cx="32670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3" name="Группа 135"/>
            <p:cNvGrpSpPr/>
            <p:nvPr/>
          </p:nvGrpSpPr>
          <p:grpSpPr>
            <a:xfrm>
              <a:off x="2563374" y="4734455"/>
              <a:ext cx="1566318" cy="343668"/>
              <a:chOff x="2543090" y="3139702"/>
              <a:chExt cx="1566318" cy="343668"/>
            </a:xfrm>
          </p:grpSpPr>
          <p:grpSp>
            <p:nvGrpSpPr>
              <p:cNvPr id="34" name="Группа 136"/>
              <p:cNvGrpSpPr/>
              <p:nvPr/>
            </p:nvGrpSpPr>
            <p:grpSpPr>
              <a:xfrm>
                <a:off x="2555776" y="3437256"/>
                <a:ext cx="1553632" cy="46114"/>
                <a:chOff x="2555776" y="3437256"/>
                <a:chExt cx="1553632" cy="46114"/>
              </a:xfrm>
            </p:grpSpPr>
            <p:cxnSp>
              <p:nvCxnSpPr>
                <p:cNvPr id="142" name="Прямая соединительная линия 141"/>
                <p:cNvCxnSpPr/>
                <p:nvPr/>
              </p:nvCxnSpPr>
              <p:spPr>
                <a:xfrm>
                  <a:off x="2555776" y="3437256"/>
                  <a:ext cx="15536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Прямая соединительная линия 145"/>
                <p:cNvCxnSpPr/>
                <p:nvPr/>
              </p:nvCxnSpPr>
              <p:spPr>
                <a:xfrm>
                  <a:off x="2555776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Прямая соединительная линия 146"/>
                <p:cNvCxnSpPr/>
                <p:nvPr/>
              </p:nvCxnSpPr>
              <p:spPr>
                <a:xfrm>
                  <a:off x="4109408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Прямая соединительная линия 147"/>
                <p:cNvCxnSpPr/>
                <p:nvPr/>
              </p:nvCxnSpPr>
              <p:spPr>
                <a:xfrm>
                  <a:off x="3722126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Прямая соединительная линия 148"/>
                <p:cNvCxnSpPr/>
                <p:nvPr/>
              </p:nvCxnSpPr>
              <p:spPr>
                <a:xfrm>
                  <a:off x="3332592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Прямая соединительная линия 149"/>
                <p:cNvCxnSpPr/>
                <p:nvPr/>
              </p:nvCxnSpPr>
              <p:spPr>
                <a:xfrm>
                  <a:off x="2951820" y="3437256"/>
                  <a:ext cx="0" cy="461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9" name="TextBox 138"/>
              <p:cNvSpPr txBox="1"/>
              <p:nvPr/>
            </p:nvSpPr>
            <p:spPr>
              <a:xfrm>
                <a:off x="2543090" y="3189335"/>
                <a:ext cx="36537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2967220" y="3139702"/>
                <a:ext cx="36537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>
              <a:off x="1977385" y="4799735"/>
              <a:ext cx="15143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prstClr val="black"/>
                  </a:solidFill>
                </a:rPr>
                <a:t>Предприниматели</a:t>
              </a: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1150012" y="5204301"/>
              <a:ext cx="3020348" cy="184092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1400" b="1" dirty="0">
                  <a:solidFill>
                    <a:schemeClr val="bg1"/>
                  </a:solidFill>
                </a:rPr>
                <a:t>                                                  </a:t>
              </a:r>
              <a:r>
                <a:rPr lang="ru-RU" sz="800" b="1" dirty="0">
                  <a:solidFill>
                    <a:schemeClr val="bg1"/>
                  </a:solidFill>
                </a:rPr>
                <a:t>2017              2018             2019            2020…</a:t>
              </a:r>
            </a:p>
          </p:txBody>
        </p:sp>
        <p:sp>
          <p:nvSpPr>
            <p:cNvPr id="155" name="Стрелка вправо 154"/>
            <p:cNvSpPr/>
            <p:nvPr/>
          </p:nvSpPr>
          <p:spPr>
            <a:xfrm>
              <a:off x="4259056" y="3030748"/>
              <a:ext cx="1208766" cy="2311617"/>
            </a:xfrm>
            <a:prstGeom prst="rightArrow">
              <a:avLst>
                <a:gd name="adj1" fmla="val 79956"/>
                <a:gd name="adj2" fmla="val 25817"/>
              </a:avLst>
            </a:prstGeom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191811" y="3866595"/>
              <a:ext cx="12760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prstClr val="black"/>
                  </a:solidFill>
                </a:rPr>
                <a:t>Фонд социального медицинского страхования</a:t>
              </a:r>
            </a:p>
          </p:txBody>
        </p:sp>
        <p:sp>
          <p:nvSpPr>
            <p:cNvPr id="163" name="Прямоугольник 162"/>
            <p:cNvSpPr/>
            <p:nvPr/>
          </p:nvSpPr>
          <p:spPr>
            <a:xfrm>
              <a:off x="5424978" y="2834412"/>
              <a:ext cx="3531341" cy="7163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prstClr val="black"/>
                  </a:solidFill>
                </a:rPr>
                <a:t>         Услуги ОМС, предоставляемые</a:t>
              </a:r>
            </a:p>
            <a:p>
              <a:pPr algn="ctr"/>
              <a:r>
                <a:rPr lang="ru-RU" sz="1600" b="1" dirty="0">
                  <a:solidFill>
                    <a:prstClr val="black"/>
                  </a:solidFill>
                </a:rPr>
                <a:t>       только для застрахованных граждан</a:t>
              </a:r>
            </a:p>
          </p:txBody>
        </p:sp>
        <p:pic>
          <p:nvPicPr>
            <p:cNvPr id="1046" name="Picture 22" descr="Картинки по запросу иконки врач и пациент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481" y="2972446"/>
              <a:ext cx="458603" cy="458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8" name="Прямоугольник 167"/>
          <p:cNvSpPr/>
          <p:nvPr/>
        </p:nvSpPr>
        <p:spPr>
          <a:xfrm>
            <a:off x="7100223" y="5447873"/>
            <a:ext cx="4895977" cy="5332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            </a:t>
            </a:r>
            <a:r>
              <a:rPr lang="ru-RU" sz="1400" b="1" dirty="0">
                <a:solidFill>
                  <a:prstClr val="black"/>
                </a:solidFill>
              </a:rPr>
              <a:t>Пакет услуг </a:t>
            </a:r>
            <a:r>
              <a:rPr lang="ru-RU" sz="1400" b="1" dirty="0" smtClean="0">
                <a:solidFill>
                  <a:prstClr val="black"/>
                </a:solidFill>
              </a:rPr>
              <a:t>ДМС и платные медицинские услуги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7170524" y="5994313"/>
            <a:ext cx="5116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</a:rPr>
              <a:t>Медицинские услуги по инициативе пациента или сверх ГОБМП, ОСМС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</a:rPr>
              <a:t>Пакет услуг по договору добровольного медицинского страхования</a:t>
            </a:r>
          </a:p>
        </p:txBody>
      </p:sp>
      <p:pic>
        <p:nvPicPr>
          <p:cNvPr id="1050" name="Picture 26" descr="Картинки по запросу иконки папк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513" y="5466191"/>
            <a:ext cx="704645" cy="45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TextBox 1024"/>
          <p:cNvSpPr txBox="1"/>
          <p:nvPr/>
        </p:nvSpPr>
        <p:spPr>
          <a:xfrm>
            <a:off x="143339" y="6500526"/>
            <a:ext cx="11863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1. Обязательное социальное медицинское страхование;  2. Государство оплачивает медицинское страхование для </a:t>
            </a:r>
            <a:r>
              <a:rPr lang="ru-RU" sz="800" dirty="0" smtClean="0">
                <a:solidFill>
                  <a:prstClr val="black"/>
                </a:solidFill>
              </a:rPr>
              <a:t>14 </a:t>
            </a:r>
            <a:r>
              <a:rPr lang="ru-RU" sz="800" dirty="0">
                <a:solidFill>
                  <a:prstClr val="black"/>
                </a:solidFill>
              </a:rPr>
              <a:t>категорий населения (неработающих); 3. Частное медицинское страхование;  4. Средняя зарплата для государства, реальная зарплата для работодателей и сотрудников, доход для предпринимателей;  5. Организации финансирующие предоставление мед.услуг (в лице государства и частных страховых компаний).</a:t>
            </a: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 flipV="1">
            <a:off x="1040596" y="694503"/>
            <a:ext cx="11138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5771408" y="1911927"/>
            <a:ext cx="1211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Государство </a:t>
            </a:r>
            <a:endParaRPr lang="ru-RU" sz="1400" b="1" dirty="0"/>
          </a:p>
        </p:txBody>
      </p:sp>
      <p:sp>
        <p:nvSpPr>
          <p:cNvPr id="9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43646" y="6341575"/>
            <a:ext cx="2743200" cy="365125"/>
          </a:xfrm>
        </p:spPr>
        <p:txBody>
          <a:bodyPr/>
          <a:lstStyle/>
          <a:p>
            <a:fld id="{15C34FFB-2702-4754-B66A-4F68D658AE82}" type="slidenum">
              <a:rPr lang="ru-RU" sz="28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pPr/>
              <a:t>2</a:t>
            </a:fld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286624" y="3430792"/>
            <a:ext cx="5172075" cy="2051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102" dirty="0">
                <a:solidFill>
                  <a:prstClr val="black"/>
                </a:solidFill>
              </a:rPr>
              <a:t>Амбулаторно-поликлиническая помощь:</a:t>
            </a:r>
          </a:p>
          <a:p>
            <a:pPr marL="359708" indent="-90723">
              <a:buFontTx/>
              <a:buChar char="-"/>
            </a:pPr>
            <a:r>
              <a:rPr lang="ru-RU" sz="1102" dirty="0">
                <a:solidFill>
                  <a:prstClr val="black"/>
                </a:solidFill>
              </a:rPr>
              <a:t>ПМСП</a:t>
            </a:r>
          </a:p>
          <a:p>
            <a:pPr marL="359708" indent="-90723">
              <a:buFontTx/>
              <a:buChar char="-"/>
            </a:pPr>
            <a:r>
              <a:rPr lang="ru-RU" sz="1102" dirty="0">
                <a:solidFill>
                  <a:prstClr val="black"/>
                </a:solidFill>
              </a:rPr>
              <a:t>КДП</a:t>
            </a:r>
          </a:p>
          <a:p>
            <a:pPr marL="171896" indent="-171896">
              <a:buFont typeface="Arial" panose="020B0604020202020204" pitchFamily="34" charset="0"/>
              <a:buChar char="•"/>
            </a:pPr>
            <a:r>
              <a:rPr lang="ru-RU" sz="1102" dirty="0">
                <a:solidFill>
                  <a:prstClr val="black"/>
                </a:solidFill>
              </a:rPr>
              <a:t>Стационарная медпомощь в </a:t>
            </a:r>
            <a:r>
              <a:rPr lang="ru-RU" sz="1102" dirty="0" smtClean="0">
                <a:solidFill>
                  <a:prstClr val="black"/>
                </a:solidFill>
              </a:rPr>
              <a:t>плановом </a:t>
            </a:r>
            <a:r>
              <a:rPr lang="ru-RU" sz="1102" dirty="0" smtClean="0">
                <a:solidFill>
                  <a:srgbClr val="FF0000"/>
                </a:solidFill>
              </a:rPr>
              <a:t>и экстренном </a:t>
            </a:r>
            <a:r>
              <a:rPr lang="ru-RU" sz="1102" dirty="0" smtClean="0">
                <a:solidFill>
                  <a:prstClr val="black"/>
                </a:solidFill>
              </a:rPr>
              <a:t>порядке</a:t>
            </a:r>
            <a:endParaRPr lang="ru-RU" sz="1102" dirty="0">
              <a:solidFill>
                <a:prstClr val="black"/>
              </a:solidFill>
            </a:endParaRPr>
          </a:p>
          <a:p>
            <a:pPr marL="171896" indent="-171896">
              <a:buFont typeface="Arial" panose="020B0604020202020204" pitchFamily="34" charset="0"/>
              <a:buChar char="•"/>
            </a:pPr>
            <a:r>
              <a:rPr lang="ru-RU" sz="1102" dirty="0" err="1">
                <a:solidFill>
                  <a:prstClr val="black"/>
                </a:solidFill>
              </a:rPr>
              <a:t>Стационарозамещающая</a:t>
            </a:r>
            <a:r>
              <a:rPr lang="ru-RU" sz="1102" dirty="0">
                <a:solidFill>
                  <a:prstClr val="black"/>
                </a:solidFill>
              </a:rPr>
              <a:t> помощь в плановом порядке</a:t>
            </a:r>
          </a:p>
          <a:p>
            <a:pPr marL="171896" indent="-171896">
              <a:buFont typeface="Arial" panose="020B0604020202020204" pitchFamily="34" charset="0"/>
              <a:buChar char="•"/>
            </a:pPr>
            <a:r>
              <a:rPr lang="ru-RU" sz="1102" dirty="0">
                <a:solidFill>
                  <a:prstClr val="black"/>
                </a:solidFill>
              </a:rPr>
              <a:t>Лекарственное обеспечение, в </a:t>
            </a:r>
            <a:r>
              <a:rPr lang="ru-RU" sz="1102" dirty="0" err="1">
                <a:solidFill>
                  <a:prstClr val="black"/>
                </a:solidFill>
              </a:rPr>
              <a:t>т.ч</a:t>
            </a:r>
            <a:r>
              <a:rPr lang="ru-RU" sz="1102" dirty="0">
                <a:solidFill>
                  <a:prstClr val="black"/>
                </a:solidFill>
              </a:rPr>
              <a:t>. АЛО</a:t>
            </a:r>
          </a:p>
          <a:p>
            <a:r>
              <a:rPr lang="ru-RU" sz="1102" dirty="0">
                <a:solidFill>
                  <a:prstClr val="black"/>
                </a:solidFill>
              </a:rPr>
              <a:t>НОВЫЕ ИНИЦИАТИВЫ:</a:t>
            </a:r>
          </a:p>
          <a:p>
            <a:pPr marL="171896" indent="-171896">
              <a:buFontTx/>
              <a:buChar char="-"/>
            </a:pPr>
            <a:r>
              <a:rPr lang="ru-RU" sz="1003" dirty="0">
                <a:solidFill>
                  <a:prstClr val="black"/>
                </a:solidFill>
              </a:rPr>
              <a:t>Снижение нагрузки на врача общей практики</a:t>
            </a:r>
          </a:p>
          <a:p>
            <a:pPr marL="171896" indent="-171896">
              <a:buFontTx/>
              <a:buChar char="-"/>
            </a:pPr>
            <a:r>
              <a:rPr lang="ru-RU" sz="1003" dirty="0">
                <a:solidFill>
                  <a:prstClr val="black"/>
                </a:solidFill>
              </a:rPr>
              <a:t>Расширение АЛО</a:t>
            </a:r>
          </a:p>
          <a:p>
            <a:pPr marL="171896" indent="-171896">
              <a:buFontTx/>
              <a:buChar char="-"/>
            </a:pPr>
            <a:r>
              <a:rPr lang="ru-RU" sz="1003" dirty="0">
                <a:solidFill>
                  <a:prstClr val="black"/>
                </a:solidFill>
              </a:rPr>
              <a:t>Расширение </a:t>
            </a:r>
            <a:r>
              <a:rPr lang="ru-RU" sz="1003" dirty="0" smtClean="0">
                <a:solidFill>
                  <a:prstClr val="black"/>
                </a:solidFill>
              </a:rPr>
              <a:t>реабилитации, паллиативная помощь и сестринский уход</a:t>
            </a:r>
          </a:p>
          <a:p>
            <a:pPr marL="171896" indent="-171896">
              <a:buFontTx/>
              <a:buChar char="-"/>
            </a:pPr>
            <a:r>
              <a:rPr lang="ru-RU" sz="1003" dirty="0" smtClean="0">
                <a:solidFill>
                  <a:prstClr val="black"/>
                </a:solidFill>
              </a:rPr>
              <a:t>Увеличение </a:t>
            </a:r>
            <a:r>
              <a:rPr lang="ru-RU" sz="1003" dirty="0">
                <a:solidFill>
                  <a:prstClr val="black"/>
                </a:solidFill>
              </a:rPr>
              <a:t>объемов АПП и ВТМУ</a:t>
            </a:r>
          </a:p>
          <a:p>
            <a:pPr marL="171896" indent="-171896">
              <a:buFontTx/>
              <a:buChar char="-"/>
            </a:pPr>
            <a:r>
              <a:rPr lang="ru-RU" sz="1003" dirty="0">
                <a:solidFill>
                  <a:prstClr val="black"/>
                </a:solidFill>
              </a:rPr>
              <a:t>Увеличение заработной платы </a:t>
            </a:r>
            <a:r>
              <a:rPr lang="ru-RU" sz="1003" dirty="0" smtClean="0">
                <a:solidFill>
                  <a:prstClr val="black"/>
                </a:solidFill>
              </a:rPr>
              <a:t>медработников, включение </a:t>
            </a:r>
            <a:r>
              <a:rPr lang="ru-RU" sz="1003" dirty="0">
                <a:solidFill>
                  <a:prstClr val="black"/>
                </a:solidFill>
              </a:rPr>
              <a:t>в тариф амортизации </a:t>
            </a:r>
            <a:r>
              <a:rPr lang="ru-RU" sz="1003" dirty="0" smtClean="0">
                <a:solidFill>
                  <a:prstClr val="black"/>
                </a:solidFill>
              </a:rPr>
              <a:t>ОС</a:t>
            </a:r>
            <a:endParaRPr lang="ru-RU" sz="1003" dirty="0">
              <a:solidFill>
                <a:prstClr val="black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0245535" y="3528625"/>
            <a:ext cx="1771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rgbClr val="C00000"/>
                </a:solidFill>
              </a:rPr>
              <a:t>Система ОСМС</a:t>
            </a:r>
          </a:p>
        </p:txBody>
      </p:sp>
    </p:spTree>
    <p:extLst>
      <p:ext uri="{BB962C8B-B14F-4D97-AF65-F5344CB8AC3E}">
        <p14:creationId xmlns:p14="http://schemas.microsoft.com/office/powerpoint/2010/main" val="31587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159796" y="595431"/>
            <a:ext cx="3881" cy="5885317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847725" y="1068618"/>
            <a:ext cx="11053989" cy="1146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7319" y="3147733"/>
            <a:ext cx="20487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Закон РК «Об обязательном социальном медицинском страховании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»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роект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Закона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РК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dirty="0">
                <a:latin typeface="Arial" pitchFamily="34" charset="0"/>
                <a:cs typeface="Arial" pitchFamily="34" charset="0"/>
              </a:rPr>
              <a:t>«О внесении изменений и дополнений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dirty="0">
                <a:latin typeface="Arial" pitchFamily="34" charset="0"/>
                <a:cs typeface="Arial" pitchFamily="34" charset="0"/>
              </a:rPr>
              <a:t>в некоторые законодательные акты Республики Казахстан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dirty="0">
                <a:latin typeface="Arial" pitchFamily="34" charset="0"/>
                <a:cs typeface="Arial" pitchFamily="34" charset="0"/>
              </a:rPr>
              <a:t>по вопросам здравоохранения»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93892" y="164190"/>
            <a:ext cx="10792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/>
                <a:ea typeface="Times New Roman" panose="02020603050405020304" pitchFamily="18" charset="0"/>
              </a:rPr>
              <a:t>Ставки взносов и отчислений в Фонд социального медицинского страхования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/>
              <a:ea typeface="Times New Roman" panose="02020603050405020304" pitchFamily="18" charset="0"/>
            </a:endParaRPr>
          </a:p>
        </p:txBody>
      </p:sp>
      <p:pic>
        <p:nvPicPr>
          <p:cNvPr id="28" name="Picture 2" descr="Картинки по запросу ЧЕЛОВЕЧЕК фон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8535"/>
            <a:ext cx="1925480" cy="157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2453951" y="1412778"/>
          <a:ext cx="9517226" cy="4969485"/>
        </p:xfrm>
        <a:graphic>
          <a:graphicData uri="http://schemas.openxmlformats.org/drawingml/2006/table">
            <a:tbl>
              <a:tblPr/>
              <a:tblGrid>
                <a:gridCol w="4161407"/>
                <a:gridCol w="829984"/>
                <a:gridCol w="763209"/>
                <a:gridCol w="931116"/>
                <a:gridCol w="950197"/>
                <a:gridCol w="931116"/>
                <a:gridCol w="950197"/>
              </a:tblGrid>
              <a:tr h="311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год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9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Взносы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государства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9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действующему ЗРК «Об ОСМС»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39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проекту ЗРК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3,75%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 4% до 5%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 4%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до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Снижение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0,25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199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Отчисления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работодателей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9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действующему ЗРК «Об ОСМС»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19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проекту ЗРК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1,50%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1,50%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Снижение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2 раза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2 раза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2,66 раза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2,5 раза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1,66 раза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1,66 раза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844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Взносы работников</a:t>
                      </a:r>
                      <a:endParaRPr lang="ru-RU" sz="1400" b="1" i="1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399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 действующему ЗРК «Об ОСМС»</a:t>
                      </a:r>
                    </a:p>
                    <a:p>
                      <a:pPr algn="l" fontAlgn="ctr"/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199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Взносы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индивидуальных предпринимателей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9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действующему ЗРК «Об ОСМС»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(от 1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МЗП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19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проекту ЗРК </a:t>
                      </a:r>
                      <a:r>
                        <a:rPr lang="ru-RU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(от 2 МЗП)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Увеличение/снижение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2,5 раза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2%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2%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2%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199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Неактивное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население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(от 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МЗП)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9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действующему ЗРК «Об ОСМС»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19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проекту ЗРК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43646" y="6341575"/>
            <a:ext cx="2743200" cy="365125"/>
          </a:xfrm>
        </p:spPr>
        <p:txBody>
          <a:bodyPr/>
          <a:lstStyle/>
          <a:p>
            <a:fld id="{15C34FFB-2702-4754-B66A-4F68D658AE82}" type="slidenum">
              <a:rPr lang="ru-RU" sz="28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pPr/>
              <a:t>3</a:t>
            </a:fld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7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628208" y="558109"/>
            <a:ext cx="3881" cy="5885317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790575" y="730890"/>
            <a:ext cx="1050973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33916" y="147889"/>
            <a:ext cx="11958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/>
                <a:ea typeface="Times New Roman" panose="02020603050405020304" pitchFamily="18" charset="0"/>
              </a:rPr>
              <a:t>Государство  уплачивает взносы за следующие категории населения:</a:t>
            </a:r>
          </a:p>
        </p:txBody>
      </p:sp>
      <p:pic>
        <p:nvPicPr>
          <p:cNvPr id="28" name="Picture 2" descr="Картинки по запросу ЧЕЛОВЕЧЕК фон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10" y="1606527"/>
            <a:ext cx="1925480" cy="157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846771" y="830352"/>
            <a:ext cx="8453535" cy="565661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500" b="1" u="sng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b="1" u="sng" dirty="0" smtClean="0">
                <a:latin typeface="Arial" pitchFamily="34" charset="0"/>
                <a:cs typeface="Arial" pitchFamily="34" charset="0"/>
              </a:rPr>
              <a:t>ДЕТИ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500" b="1" u="sng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b="1" u="sng" dirty="0" smtClean="0">
                <a:latin typeface="Arial" pitchFamily="34" charset="0"/>
                <a:cs typeface="Arial" pitchFamily="34" charset="0"/>
              </a:rPr>
              <a:t>ИНВАЛИДЫ (все группы) </a:t>
            </a:r>
            <a:endParaRPr lang="ru-RU" sz="1500" b="1" u="sng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500" b="1" u="sng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b="1" u="sng" dirty="0" smtClean="0">
                <a:latin typeface="Arial" pitchFamily="34" charset="0"/>
                <a:cs typeface="Arial" pitchFamily="34" charset="0"/>
              </a:rPr>
              <a:t>ЛИЦА, ЗАРЕГИСТРИРОВАННЫЕ В КАЧЕСТВЕ БЕЗРАБОТНЫХ </a:t>
            </a:r>
            <a:endParaRPr lang="ru-RU" sz="1500" b="1" u="sng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500" b="1" u="sng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b="1" u="sng" dirty="0" smtClean="0">
                <a:latin typeface="Arial" pitchFamily="34" charset="0"/>
                <a:cs typeface="Arial" pitchFamily="34" charset="0"/>
              </a:rPr>
              <a:t>НЕРАБОТАЮЩИЕ БЕРЕМЕННЫЕ ЖЕН</a:t>
            </a:r>
            <a:r>
              <a:rPr lang="ru-RU" sz="15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Щ</a:t>
            </a:r>
            <a:r>
              <a:rPr lang="ru-RU" sz="1500" b="1" u="sng" dirty="0" smtClean="0">
                <a:latin typeface="Arial" pitchFamily="34" charset="0"/>
                <a:cs typeface="Arial" pitchFamily="34" charset="0"/>
              </a:rPr>
              <a:t>ИНЫ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b="1" u="sng" dirty="0" smtClean="0">
                <a:latin typeface="Arial" pitchFamily="34" charset="0"/>
                <a:cs typeface="Arial" pitchFamily="34" charset="0"/>
              </a:rPr>
              <a:t>НЕРАБОТАЮЩИЕ ЛИЦА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фактически воспитывающие ребенка (детей) до достижения им (ими) возраста трех лет</a:t>
            </a:r>
            <a:endParaRPr lang="ru-RU" sz="1500" b="1" u="sng" dirty="0">
              <a:latin typeface="Arial" pitchFamily="34" charset="0"/>
              <a:cs typeface="Arial" pitchFamily="34" charset="0"/>
            </a:endParaRP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endParaRPr lang="kk-KZ" sz="1500" b="1" u="sng" dirty="0" smtClean="0">
              <a:latin typeface="Arial" pitchFamily="34" charset="0"/>
              <a:cs typeface="Arial" pitchFamily="34" charset="0"/>
            </a:endParaRP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kk-KZ" sz="1500" b="1" u="sng" dirty="0" smtClean="0">
                <a:latin typeface="Arial" pitchFamily="34" charset="0"/>
                <a:cs typeface="Arial" pitchFamily="34" charset="0"/>
              </a:rPr>
              <a:t>НЕРАБОТАЮЩИЕ </a:t>
            </a:r>
            <a:r>
              <a:rPr lang="ru-RU" sz="1500" b="1" u="sng" dirty="0">
                <a:latin typeface="Arial" pitchFamily="34" charset="0"/>
                <a:cs typeface="Arial" pitchFamily="34" charset="0"/>
              </a:rPr>
              <a:t>ЛИЦА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осуществляющие уход за ребенком инвалидом в возрасте до 18 лет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endParaRPr lang="ru-RU" sz="1500" b="1" dirty="0">
              <a:latin typeface="Arial" pitchFamily="34" charset="0"/>
              <a:cs typeface="Arial" pitchFamily="34" charset="0"/>
            </a:endParaRP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ru-RU" sz="1500" b="1" u="sng" dirty="0">
                <a:latin typeface="Arial" pitchFamily="34" charset="0"/>
                <a:cs typeface="Arial" pitchFamily="34" charset="0"/>
              </a:rPr>
              <a:t>ЛИЦА, ОБУЧАЮЩИЕСЯ ПО ОЧНОЙ ФОРМЕ ОБУЧЕНИЯ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в организациях среднего, технического и профессионального, </a:t>
            </a:r>
            <a:r>
              <a:rPr lang="ru-RU" sz="1500" dirty="0" err="1">
                <a:latin typeface="Arial" pitchFamily="34" charset="0"/>
                <a:cs typeface="Arial" pitchFamily="34" charset="0"/>
              </a:rPr>
              <a:t>послесреднего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, высшего образования, а также послевузовского образования;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endParaRPr lang="ru-RU" sz="1500" u="sng" dirty="0">
              <a:latin typeface="Arial" pitchFamily="34" charset="0"/>
              <a:cs typeface="Arial" pitchFamily="34" charset="0"/>
            </a:endParaRP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ru-RU" sz="1500" b="1" u="sng" dirty="0">
                <a:latin typeface="Arial" pitchFamily="34" charset="0"/>
                <a:cs typeface="Arial" pitchFamily="34" charset="0"/>
              </a:rPr>
              <a:t>НЕРАБОТАЮЩИЕ ОРАЛМАНЫ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(в течение 1 года со дня регистрации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endParaRPr lang="ru-RU" sz="1500" u="sng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b="1" u="sng" dirty="0" smtClean="0">
                <a:latin typeface="Arial" pitchFamily="34" charset="0"/>
                <a:cs typeface="Arial" pitchFamily="34" charset="0"/>
              </a:rPr>
              <a:t>МНОГОДЕТНЫЕ МАТЕРИ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награжденные подвесками «Алтын </a:t>
            </a:r>
            <a:r>
              <a:rPr lang="ru-RU" sz="1500" dirty="0" err="1">
                <a:latin typeface="Arial" pitchFamily="34" charset="0"/>
                <a:cs typeface="Arial" pitchFamily="34" charset="0"/>
              </a:rPr>
              <a:t>алқа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», «</a:t>
            </a:r>
            <a:r>
              <a:rPr lang="ru-RU" sz="1500" dirty="0" err="1">
                <a:latin typeface="Arial" pitchFamily="34" charset="0"/>
                <a:cs typeface="Arial" pitchFamily="34" charset="0"/>
              </a:rPr>
              <a:t>Күміс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err="1">
                <a:latin typeface="Arial" pitchFamily="34" charset="0"/>
                <a:cs typeface="Arial" pitchFamily="34" charset="0"/>
              </a:rPr>
              <a:t>алқа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» или получившие ранее звание «Мать-героиня», а также награжденные орденами «Материнская слава» I и II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степени</a:t>
            </a: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 marL="285761" lvl="1" indent="-28576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ru-RU" sz="1604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43646" y="6341575"/>
            <a:ext cx="2743200" cy="365125"/>
          </a:xfrm>
        </p:spPr>
        <p:txBody>
          <a:bodyPr/>
          <a:lstStyle/>
          <a:p>
            <a:fld id="{15C34FFB-2702-4754-B66A-4F68D658AE82}" type="slidenum">
              <a:rPr lang="ru-RU" sz="28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pPr/>
              <a:t>4</a:t>
            </a:fld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3916" y="3220303"/>
            <a:ext cx="237677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Закон РК «Об обязательном социальном медицинском страховании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»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роект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Закона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РК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dirty="0">
                <a:latin typeface="Arial" pitchFamily="34" charset="0"/>
                <a:cs typeface="Arial" pitchFamily="34" charset="0"/>
              </a:rPr>
              <a:t>«О внесении изменений и дополнений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dirty="0">
                <a:latin typeface="Arial" pitchFamily="34" charset="0"/>
                <a:cs typeface="Arial" pitchFamily="34" charset="0"/>
              </a:rPr>
              <a:t>в некоторые законодательные акты Республики Казахстан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dirty="0">
                <a:latin typeface="Arial" pitchFamily="34" charset="0"/>
                <a:cs typeface="Arial" pitchFamily="34" charset="0"/>
              </a:rPr>
              <a:t>по вопросам здравоохранения»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3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628208" y="558109"/>
            <a:ext cx="3881" cy="5885317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790575" y="755371"/>
            <a:ext cx="10354978" cy="4547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33916" y="104347"/>
            <a:ext cx="119580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/>
                <a:ea typeface="Times New Roman" panose="02020603050405020304" pitchFamily="18" charset="0"/>
              </a:rPr>
              <a:t>Государство  уплачивает взносы за следующие категории населения: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/>
              <a:ea typeface="Times New Roman" panose="02020603050405020304" pitchFamily="18" charset="0"/>
            </a:endParaRPr>
          </a:p>
        </p:txBody>
      </p:sp>
      <p:pic>
        <p:nvPicPr>
          <p:cNvPr id="28" name="Picture 2" descr="Картинки по запросу ЧЕЛОВЕЧЕК фон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10" y="1606527"/>
            <a:ext cx="1925480" cy="157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692018" y="851064"/>
            <a:ext cx="8598675" cy="573750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u="sng" dirty="0" smtClean="0">
              <a:latin typeface="Arial" pitchFamily="34" charset="0"/>
              <a:cs typeface="Arial" pitchFamily="34" charset="0"/>
            </a:endParaRPr>
          </a:p>
          <a:p>
            <a:pPr marL="285761" lvl="1" indent="-28576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ru-RU" sz="1604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43646" y="6341575"/>
            <a:ext cx="2743200" cy="365125"/>
          </a:xfrm>
        </p:spPr>
        <p:txBody>
          <a:bodyPr/>
          <a:lstStyle/>
          <a:p>
            <a:fld id="{15C34FFB-2702-4754-B66A-4F68D658AE82}" type="slidenum">
              <a:rPr lang="ru-RU" sz="28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pPr/>
              <a:t>5</a:t>
            </a:fld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29958" y="771669"/>
            <a:ext cx="8360735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ru-RU" sz="1500" b="1" u="sng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b="1" u="sng" dirty="0" smtClean="0">
                <a:latin typeface="Arial" pitchFamily="34" charset="0"/>
                <a:cs typeface="Arial" pitchFamily="34" charset="0"/>
              </a:rPr>
              <a:t>ЛИЦА, НАХОДЯЩИЕСЯ В ОТПУСКАХ В СВЯЗИ С РОЖДЕНИЕМ РЕБЕНКА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(детей), усыновлением (удочерением) новорожденного ребенка (детей), по уходу за ребенком (детьми) до достижения им (ими) возраста трех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лет</a:t>
            </a: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kk-KZ" sz="1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b="1" u="sng" dirty="0" smtClean="0">
                <a:latin typeface="Arial" pitchFamily="34" charset="0"/>
                <a:cs typeface="Arial" pitchFamily="34" charset="0"/>
              </a:rPr>
              <a:t>ПОЛУЧАТЕЛИ ПЕНСИОННЫХ ВЫПЛАТ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в том числе инвалиды и участники Великой Отечественной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войны</a:t>
            </a: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b="1" u="sng" dirty="0" smtClean="0">
                <a:latin typeface="Arial" pitchFamily="34" charset="0"/>
                <a:cs typeface="Arial" pitchFamily="34" charset="0"/>
              </a:rPr>
              <a:t>ЛИЦА, ОТБЫВАЮЩИЕ НАКАЗАНИЕ ПО ПРИГОВОРУ СУДА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в учреждениях уголовно-исполнительной (пенитенциарной) системы (за исключением учреждений минимальной безопасности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b="1" u="sng" dirty="0" smtClean="0">
                <a:latin typeface="Arial" pitchFamily="34" charset="0"/>
                <a:cs typeface="Arial" pitchFamily="34" charset="0"/>
              </a:rPr>
              <a:t>ЛИЦА, СОДЕРЖАЩИЕСЯ  В СЛЕДСТВЕННЫХ ИЗОЛЯТОРАХ </a:t>
            </a:r>
          </a:p>
          <a:p>
            <a:pPr marL="0" lvl="1"/>
            <a:endParaRPr lang="ru-RU" sz="1500" b="1" u="sng" dirty="0" smtClean="0">
              <a:latin typeface="Arial" pitchFamily="34" charset="0"/>
              <a:cs typeface="Arial" pitchFamily="34" charset="0"/>
            </a:endParaRPr>
          </a:p>
          <a:p>
            <a:pPr marL="0" lvl="1"/>
            <a:r>
              <a:rPr lang="ru-RU" sz="1500" b="1" u="sng" dirty="0" smtClean="0">
                <a:latin typeface="Arial" pitchFamily="34" charset="0"/>
                <a:cs typeface="Arial" pitchFamily="34" charset="0"/>
              </a:rPr>
              <a:t>ЛИЦ</a:t>
            </a:r>
            <a:r>
              <a:rPr lang="ru-RU" sz="15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500" b="1" u="sng" dirty="0">
                <a:latin typeface="Arial" pitchFamily="34" charset="0"/>
                <a:cs typeface="Arial" pitchFamily="34" charset="0"/>
              </a:rPr>
              <a:t>, ЗАВЕРШИВШИЕ ОБУЧЕНИЕ ПО ОЧНОЙ ФОРМЕ ОБУЧЕНИЯ</a:t>
            </a:r>
            <a:r>
              <a:rPr lang="ru-RU" sz="15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в ВУЗах, </a:t>
            </a:r>
            <a:r>
              <a:rPr lang="ru-RU" sz="1500" dirty="0" err="1">
                <a:latin typeface="Arial" pitchFamily="34" charset="0"/>
                <a:cs typeface="Arial" pitchFamily="34" charset="0"/>
              </a:rPr>
              <a:t>ТиПО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, СО, а также послевузовского образования в течение трех календарных месяцев, следующих за месяцем завершения обучени</a:t>
            </a:r>
            <a:r>
              <a:rPr lang="ru-RU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u="sng" strike="sngStrike" dirty="0">
                <a:latin typeface="Arial" pitchFamily="34" charset="0"/>
                <a:cs typeface="Arial" pitchFamily="34" charset="0"/>
              </a:rPr>
              <a:t>ВОЕННОСЛУЖАЩИЕ (освобождены от взносов)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ru-RU" sz="1600" b="1" u="sng" strike="sngStrike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u="sng" strike="sngStrike" dirty="0">
                <a:latin typeface="Arial" pitchFamily="34" charset="0"/>
                <a:cs typeface="Arial" pitchFamily="34" charset="0"/>
              </a:rPr>
              <a:t>СОТРУДНИКИ СПЕЦИАЛЬНЫХ ГОСУДАРСТВЕННЫХ ОРГАНОВ (освобождены от взносов)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ru-RU" sz="1600" b="1" u="sng" strike="sngStrike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u="sng" strike="sngStrike" dirty="0">
                <a:latin typeface="Arial" pitchFamily="34" charset="0"/>
                <a:cs typeface="Arial" pitchFamily="34" charset="0"/>
              </a:rPr>
              <a:t>СОТРУДНИКИ ПРАВООХРАНИТЕЛЬНЫХ ОРГАНОВ (освобождены от взносов)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3916" y="3220303"/>
            <a:ext cx="237677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Закон РК «Об обязательном социальном медицинском страховании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»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роект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Закона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РК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dirty="0">
                <a:latin typeface="Arial" pitchFamily="34" charset="0"/>
                <a:cs typeface="Arial" pitchFamily="34" charset="0"/>
              </a:rPr>
              <a:t>«О внесении изменений и дополнений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dirty="0">
                <a:latin typeface="Arial" pitchFamily="34" charset="0"/>
                <a:cs typeface="Arial" pitchFamily="34" charset="0"/>
              </a:rPr>
              <a:t>в некоторые законодательные акты Республики Казахстан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dirty="0">
                <a:latin typeface="Arial" pitchFamily="34" charset="0"/>
                <a:cs typeface="Arial" pitchFamily="34" charset="0"/>
              </a:rPr>
              <a:t>по вопросам здравоохранения»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3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134777" y="867932"/>
            <a:ext cx="3881" cy="5885317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66750" y="1109878"/>
            <a:ext cx="9865672" cy="14072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64457" y="301195"/>
            <a:ext cx="11422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latin typeface="Arial" pitchFamily="34" charset="0"/>
                <a:cs typeface="Arial" pitchFamily="34" charset="0"/>
              </a:rPr>
              <a:t>ДОПОЛНИТЕЛЬНЫЙ ПЕРЕЧЕНЬ </a:t>
            </a:r>
            <a:r>
              <a:rPr lang="kk-KZ" sz="2400" b="1" dirty="0">
                <a:latin typeface="Arial" pitchFamily="34" charset="0"/>
                <a:cs typeface="Arial" pitchFamily="34" charset="0"/>
              </a:rPr>
              <a:t>ПЛАТЕЛЬЩИКОВ ВЗНОСОВ </a:t>
            </a:r>
            <a:r>
              <a:rPr lang="kk-KZ" sz="2400" b="1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kk-KZ" sz="2400" b="1" dirty="0">
                <a:latin typeface="Arial" pitchFamily="34" charset="0"/>
                <a:cs typeface="Arial" pitchFamily="34" charset="0"/>
              </a:rPr>
              <a:t>ОСМС </a:t>
            </a:r>
            <a:r>
              <a:rPr lang="kk-KZ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/>
              <a:ea typeface="Times New Roman" panose="02020603050405020304" pitchFamily="18" charset="0"/>
            </a:endParaRPr>
          </a:p>
        </p:txBody>
      </p:sp>
      <p:pic>
        <p:nvPicPr>
          <p:cNvPr id="28" name="Picture 2" descr="Картинки по запросу ЧЕЛОВЕЧЕК фон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3" y="1569205"/>
            <a:ext cx="1624543" cy="157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220686" y="1192237"/>
            <a:ext cx="9255967" cy="517287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ctr" anchorCtr="0">
            <a:noAutofit/>
          </a:bodyPr>
          <a:lstStyle/>
          <a:p>
            <a:pPr marL="0" lvl="1" algn="just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kk-KZ" sz="1600" b="1" dirty="0">
                <a:latin typeface="Arial" pitchFamily="34" charset="0"/>
                <a:cs typeface="Arial" pitchFamily="34" charset="0"/>
              </a:rPr>
              <a:t>ЦЕЛЬ – </a:t>
            </a:r>
            <a:r>
              <a:rPr lang="kk-KZ" sz="1600" b="1" dirty="0" smtClean="0">
                <a:latin typeface="Arial" pitchFamily="34" charset="0"/>
                <a:cs typeface="Arial" pitchFamily="34" charset="0"/>
              </a:rPr>
              <a:t>обеспечение принципов доступности медицинской помощи и всеобщего охвата</a:t>
            </a:r>
            <a:endParaRPr lang="ru-RU" sz="1604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02025" y="1772816"/>
            <a:ext cx="6298164" cy="48965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t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kk-KZ" sz="1400" dirty="0">
                <a:latin typeface="Arial" pitchFamily="34" charset="0"/>
                <a:cs typeface="Arial" pitchFamily="34" charset="0"/>
              </a:rPr>
              <a:t>ПЕРЕЧЕНЬ ПЛАТЕЛЬЩИКОВ ВЗНОСОВ НА ОСМС (статья 14 ЗРК «Об ОСМС») </a:t>
            </a:r>
            <a:r>
              <a:rPr lang="kk-KZ" sz="1400" dirty="0" smtClean="0">
                <a:latin typeface="Arial" pitchFamily="34" charset="0"/>
                <a:cs typeface="Arial" pitchFamily="34" charset="0"/>
              </a:rPr>
              <a:t>дополнен следующими категориями лиц:</a:t>
            </a:r>
            <a:endParaRPr lang="kk-KZ" sz="1400" dirty="0">
              <a:latin typeface="Arial" pitchFamily="34" charset="0"/>
              <a:cs typeface="Arial" pitchFamily="34" charset="0"/>
            </a:endParaRP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endParaRPr lang="kk-KZ" sz="1400" u="sng" dirty="0">
              <a:latin typeface="Arial" pitchFamily="34" charset="0"/>
              <a:cs typeface="Arial" pitchFamily="34" charset="0"/>
            </a:endParaRP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endParaRPr lang="ru-RU" sz="1200" i="1" dirty="0">
              <a:latin typeface="Arial" pitchFamily="34" charset="0"/>
              <a:cs typeface="Arial" pitchFamily="34" charset="0"/>
            </a:endParaRP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r>
              <a:rPr lang="ru-RU" sz="1400" b="1" u="sng" dirty="0">
                <a:latin typeface="Arial" pitchFamily="34" charset="0"/>
                <a:cs typeface="Arial" pitchFamily="34" charset="0"/>
              </a:rPr>
              <a:t>НЕАКТИВНОЕ НАСЕЛЕНИЕ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- иные лица, в том числе самостоятельно занятые, установленные Законом РК «О занятости населения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»,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 том числе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приостановившие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представление налоговой отчетности в соответствии с налоговым законодательством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РК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частных нотариусов, частных судебных исполнителей, адвокатов, профессиональных медиаторов и приостановивших представление налоговой отчетности или признанных бездействующими в соответствии с налоговым законодательством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РК индивидуальных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предпринимателей</a:t>
            </a: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</a:pPr>
            <a:endParaRPr lang="ru-RU" sz="16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r>
              <a:rPr lang="ru-RU" sz="1400" b="1" u="sng" dirty="0">
                <a:latin typeface="Arial" pitchFamily="34" charset="0"/>
                <a:cs typeface="Arial" pitchFamily="34" charset="0"/>
              </a:rPr>
              <a:t>ГРАЖДАНЕ РЕСПУБЛИКИ КАЗАХСТАН, ВЫЕХАВШИЕ ЗА ПРЕДЕЛЫ РК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за исключением 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граждан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выехавших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на ПМЖ за пределы РК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61" lvl="1" indent="-28576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-"/>
            </a:pPr>
            <a:endParaRPr lang="ru-RU" sz="16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58248" y="1772816"/>
            <a:ext cx="2667001" cy="482453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532" tIns="33243" rIns="33243" bIns="33244" numCol="1" spcCol="1270" anchor="t" anchorCtr="0">
            <a:noAutofit/>
          </a:bodyPr>
          <a:lstStyle/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r>
              <a:rPr lang="kk-KZ" sz="1600" b="1" u="sng" dirty="0">
                <a:latin typeface="Arial" pitchFamily="34" charset="0"/>
                <a:cs typeface="Arial" pitchFamily="34" charset="0"/>
              </a:rPr>
              <a:t>СРОК ВВЕДЕНИЯ, СТАВКИ ВЗНОСОВ И ОБЪЕКТ ИСЧИСЛЕНИЯ:</a:t>
            </a: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endParaRPr lang="kk-KZ" sz="1600" b="1" u="sng" dirty="0" smtClean="0">
              <a:latin typeface="Arial" pitchFamily="34" charset="0"/>
              <a:cs typeface="Arial" pitchFamily="34" charset="0"/>
            </a:endParaRP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endParaRPr lang="kk-KZ" sz="1600" b="1" u="sng" dirty="0">
              <a:latin typeface="Arial" pitchFamily="34" charset="0"/>
              <a:cs typeface="Arial" pitchFamily="34" charset="0"/>
            </a:endParaRP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</a:pPr>
            <a:endParaRPr lang="kk-KZ" sz="1600" b="1" u="sng" dirty="0" smtClean="0">
              <a:latin typeface="Arial" pitchFamily="34" charset="0"/>
              <a:cs typeface="Arial" pitchFamily="34" charset="0"/>
            </a:endParaRP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r>
              <a:rPr lang="kk-KZ" sz="1600" u="sng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kk-KZ" sz="1600" u="sng" dirty="0">
                <a:latin typeface="Arial" pitchFamily="34" charset="0"/>
                <a:cs typeface="Arial" pitchFamily="34" charset="0"/>
              </a:rPr>
              <a:t>% от начисленного ДОХОДА, </a:t>
            </a: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kk-KZ" sz="1600" dirty="0">
                <a:latin typeface="Arial" pitchFamily="34" charset="0"/>
                <a:cs typeface="Arial" pitchFamily="34" charset="0"/>
              </a:rPr>
              <a:t>      </a:t>
            </a:r>
            <a:r>
              <a:rPr lang="kk-KZ" sz="1600" u="sng" dirty="0">
                <a:latin typeface="Arial" pitchFamily="34" charset="0"/>
                <a:cs typeface="Arial" pitchFamily="34" charset="0"/>
              </a:rPr>
              <a:t>с 1 июля 2017 года</a:t>
            </a:r>
          </a:p>
          <a:p>
            <a:pPr indent="-457200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endParaRPr lang="kk-KZ" sz="1600" u="sng" dirty="0">
              <a:latin typeface="Arial" pitchFamily="34" charset="0"/>
              <a:cs typeface="Arial" pitchFamily="34" charset="0"/>
            </a:endParaRP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endParaRPr lang="kk-KZ" sz="1600" u="sng" dirty="0">
              <a:latin typeface="Arial" pitchFamily="34" charset="0"/>
              <a:cs typeface="Arial" pitchFamily="34" charset="0"/>
            </a:endParaRPr>
          </a:p>
          <a:p>
            <a:pPr marL="262294" lvl="1" indent="-262294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buFontTx/>
              <a:buChar char="►"/>
              <a:defRPr/>
            </a:pPr>
            <a:r>
              <a:rPr lang="kk-KZ" sz="1600" u="sng" dirty="0">
                <a:latin typeface="Arial" pitchFamily="34" charset="0"/>
                <a:cs typeface="Arial" pitchFamily="34" charset="0"/>
              </a:rPr>
              <a:t>5% от 1 МЗП, </a:t>
            </a:r>
          </a:p>
          <a:p>
            <a:pPr marL="0" lvl="1" defTabSz="49088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kk-KZ" sz="1600" dirty="0">
                <a:latin typeface="Arial" pitchFamily="34" charset="0"/>
                <a:cs typeface="Arial" pitchFamily="34" charset="0"/>
              </a:rPr>
              <a:t>      </a:t>
            </a:r>
            <a:r>
              <a:rPr lang="kk-KZ" sz="1600" u="sng" dirty="0">
                <a:latin typeface="Arial" pitchFamily="34" charset="0"/>
                <a:cs typeface="Arial" pitchFamily="34" charset="0"/>
              </a:rPr>
              <a:t>с 1 января 2018 года</a:t>
            </a:r>
            <a:endParaRPr lang="ru-RU" sz="1604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8506404" y="2898626"/>
            <a:ext cx="196675" cy="106679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8491696" y="5062235"/>
            <a:ext cx="196675" cy="106679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43646" y="6341575"/>
            <a:ext cx="2743200" cy="365125"/>
          </a:xfrm>
        </p:spPr>
        <p:txBody>
          <a:bodyPr/>
          <a:lstStyle/>
          <a:p>
            <a:fld id="{15C34FFB-2702-4754-B66A-4F68D658AE82}" type="slidenum">
              <a:rPr lang="ru-RU" sz="28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pPr/>
              <a:t>6</a:t>
            </a:fld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2317" y="3220303"/>
            <a:ext cx="20063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Закон РК «Об обязательном социальном медицинском страховании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»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роект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Закона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РК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dirty="0">
                <a:latin typeface="Arial" pitchFamily="34" charset="0"/>
                <a:cs typeface="Arial" pitchFamily="34" charset="0"/>
              </a:rPr>
              <a:t>«О внесении изменений и дополнений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dirty="0">
                <a:latin typeface="Arial" pitchFamily="34" charset="0"/>
                <a:cs typeface="Arial" pitchFamily="34" charset="0"/>
              </a:rPr>
              <a:t>в некоторые законодательные акты Республики Казахстан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400" b="1" dirty="0">
                <a:latin typeface="Arial" pitchFamily="34" charset="0"/>
                <a:cs typeface="Arial" pitchFamily="34" charset="0"/>
              </a:rPr>
              <a:t>по вопросам здравоохранения»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10547"/>
            <a:ext cx="738664" cy="60016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 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ОСМС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265567889"/>
              </p:ext>
            </p:extLst>
          </p:nvPr>
        </p:nvGraphicFramePr>
        <p:xfrm>
          <a:off x="738663" y="149290"/>
          <a:ext cx="11157867" cy="64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35513" y="765110"/>
            <a:ext cx="1744824" cy="1586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2"/>
          <p:cNvSpPr>
            <a:spLocks noChangeArrowheads="1"/>
          </p:cNvSpPr>
          <p:nvPr/>
        </p:nvSpPr>
        <p:spPr bwMode="auto">
          <a:xfrm>
            <a:off x="916411" y="765110"/>
            <a:ext cx="23939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Амбулаторно-поликлиническая помощь 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851094" y="3945393"/>
            <a:ext cx="2713662" cy="180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802" tIns="41905" rIns="83802" bIns="41905">
            <a:spAutoFit/>
          </a:bodyPr>
          <a:lstStyle/>
          <a:p>
            <a:pPr algn="ctr">
              <a:defRPr/>
            </a:pPr>
            <a:r>
              <a:rPr lang="ru-RU" alt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Стационарозамещающая</a:t>
            </a:r>
            <a:r>
              <a:rPr lang="ru-RU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 и Стационарная помощь</a:t>
            </a:r>
            <a:endParaRPr lang="ru-RU" alt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6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1202328" y="4245819"/>
            <a:ext cx="2959450" cy="8354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106520" y="4283770"/>
            <a:ext cx="3116617" cy="82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802" tIns="41905" rIns="83802" bIns="41905">
            <a:spAutoFit/>
          </a:bodyPr>
          <a:lstStyle/>
          <a:p>
            <a:pPr algn="ctr">
              <a:defRPr/>
            </a:pPr>
            <a:r>
              <a:rPr lang="ru-RU" alt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Стационарозамещающая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 помощь </a:t>
            </a:r>
            <a:endParaRPr lang="ru-RU" alt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при 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социально-значимых заболеваниях </a:t>
            </a:r>
            <a:endParaRPr lang="ru-RU" altLang="ru-RU" sz="1600" b="1" i="1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8" name="Пятиугольник 37"/>
          <p:cNvSpPr/>
          <p:nvPr/>
        </p:nvSpPr>
        <p:spPr>
          <a:xfrm>
            <a:off x="3219060" y="6129598"/>
            <a:ext cx="8972940" cy="50615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/>
          <p:cNvSpPr/>
          <p:nvPr/>
        </p:nvSpPr>
        <p:spPr>
          <a:xfrm>
            <a:off x="3375536" y="5228144"/>
            <a:ext cx="8816464" cy="63862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ятиугольник 35"/>
          <p:cNvSpPr/>
          <p:nvPr/>
        </p:nvSpPr>
        <p:spPr>
          <a:xfrm>
            <a:off x="4590994" y="3341850"/>
            <a:ext cx="7601006" cy="175489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ятиугольник 34"/>
          <p:cNvSpPr/>
          <p:nvPr/>
        </p:nvSpPr>
        <p:spPr>
          <a:xfrm>
            <a:off x="4136082" y="1371507"/>
            <a:ext cx="8055918" cy="17171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ятиугольник 33"/>
          <p:cNvSpPr/>
          <p:nvPr/>
        </p:nvSpPr>
        <p:spPr>
          <a:xfrm>
            <a:off x="3055855" y="920524"/>
            <a:ext cx="8997104" cy="31965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95376" y="1371508"/>
            <a:ext cx="2929594" cy="17539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260594" y="1478242"/>
            <a:ext cx="2721767" cy="82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802" tIns="41905" rIns="83802" bIns="41905">
            <a:spAutoFit/>
          </a:bodyPr>
          <a:lstStyle/>
          <a:p>
            <a:pPr>
              <a:defRPr/>
            </a:pP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Амбулаторно-поликлиническая помощь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(АПП и КДП)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07955" y="3313276"/>
            <a:ext cx="2869256" cy="8449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21221" y="5164687"/>
            <a:ext cx="2353824" cy="7874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6732" y="6072344"/>
            <a:ext cx="2499123" cy="5820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410547"/>
            <a:ext cx="738664" cy="60016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ГОБМП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820730" y="5228144"/>
            <a:ext cx="2554806" cy="57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802" tIns="41905" rIns="83802" bIns="41905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Восстановительное лечение и реабилитация</a:t>
            </a: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636070" y="6100687"/>
            <a:ext cx="2499123" cy="57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802" tIns="41905" rIns="83802" bIns="41905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Паллиативная помощь и 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сестринский уход</a:t>
            </a: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600261" y="3306417"/>
            <a:ext cx="2454625" cy="82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802" tIns="41905" rIns="83802" bIns="41905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Стационарная помощь 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при социально-значимых заболеваниях 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161778" y="677628"/>
            <a:ext cx="7525398" cy="267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561" tIns="44282" rIns="88561" bIns="44282" numCol="2">
            <a:spAutoFit/>
          </a:bodyPr>
          <a:lstStyle/>
          <a:p>
            <a:pPr marL="276225" indent="-276225">
              <a:defRPr/>
            </a:pPr>
            <a:endParaRPr lang="ru-RU" altLang="ru-RU" sz="1400" b="1" dirty="0" smtClean="0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  <a:p>
            <a:pPr marL="276225" indent="-276225">
              <a:defRPr/>
            </a:pPr>
            <a:endParaRPr lang="ru-RU" altLang="ru-RU" sz="1400" b="1" dirty="0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  <a:p>
            <a:pPr marL="276225" indent="-276225">
              <a:defRPr/>
            </a:pPr>
            <a:endParaRPr lang="ru-RU" altLang="ru-RU" sz="1400" b="1" dirty="0" smtClean="0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  <a:p>
            <a:pPr marL="276225" indent="-276225">
              <a:defRPr/>
            </a:pPr>
            <a:r>
              <a:rPr lang="ru-RU" altLang="ru-RU" sz="1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Осмотр</a:t>
            </a:r>
            <a:r>
              <a:rPr lang="ru-RU" altLang="ru-RU" sz="1400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, консультации специалистов;</a:t>
            </a:r>
          </a:p>
          <a:p>
            <a:pPr marL="276225" indent="-276225" algn="just">
              <a:defRPr/>
            </a:pPr>
            <a:r>
              <a:rPr lang="ru-RU" altLang="ru-RU" sz="1400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Лабораторные исследования </a:t>
            </a:r>
            <a:r>
              <a:rPr lang="ru-RU" altLang="ru-RU" sz="1400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(диагностика с применением высоких технологий – социально-незащищенным группам населения);</a:t>
            </a:r>
          </a:p>
          <a:p>
            <a:pPr marL="276225" indent="-276225" algn="just">
              <a:defRPr/>
            </a:pPr>
            <a:r>
              <a:rPr lang="ru-RU" altLang="ru-RU" sz="1400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Медицинские услуги (инъекции, амбулаторные процедуры и пр.) </a:t>
            </a:r>
            <a:r>
              <a:rPr lang="ru-RU" altLang="ru-RU" sz="1400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включая высокотехнологичные услуги;</a:t>
            </a:r>
          </a:p>
          <a:p>
            <a:pPr marL="276225" indent="-276225" algn="just">
              <a:defRPr/>
            </a:pPr>
            <a:r>
              <a:rPr lang="ru-RU" altLang="ru-RU" sz="1400" b="1" dirty="0" err="1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Физиопроцедуры</a:t>
            </a:r>
            <a:r>
              <a:rPr lang="ru-RU" altLang="ru-RU" sz="1400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– детям до 18 лет</a:t>
            </a:r>
            <a:r>
              <a:rPr lang="ru-RU" altLang="ru-RU" sz="1400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;</a:t>
            </a:r>
          </a:p>
          <a:p>
            <a:pPr marL="276225" indent="-276225" algn="just">
              <a:defRPr/>
            </a:pPr>
            <a:endParaRPr lang="ru-RU" altLang="ru-RU" sz="1400" dirty="0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  <a:p>
            <a:pPr marL="276225" indent="-276225" algn="just">
              <a:defRPr/>
            </a:pPr>
            <a:endParaRPr lang="ru-RU" altLang="ru-RU" sz="1400" b="1" dirty="0" smtClean="0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  <a:p>
            <a:pPr marL="276225" indent="-276225" algn="just">
              <a:defRPr/>
            </a:pPr>
            <a:endParaRPr lang="ru-RU" altLang="ru-RU" sz="1400" b="1" dirty="0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  <a:p>
            <a:pPr marL="276225" indent="-276225" algn="just">
              <a:defRPr/>
            </a:pPr>
            <a:endParaRPr lang="ru-RU" altLang="ru-RU" sz="1400" b="1" dirty="0" smtClean="0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  <a:p>
            <a:pPr marL="276225" indent="-276225" algn="just">
              <a:defRPr/>
            </a:pPr>
            <a:r>
              <a:rPr lang="ru-RU" altLang="ru-RU" sz="1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Разъяснительная </a:t>
            </a:r>
            <a:r>
              <a:rPr lang="ru-RU" altLang="ru-RU" sz="1400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работа по ЗОЖ;</a:t>
            </a:r>
          </a:p>
          <a:p>
            <a:pPr marL="542925" indent="-276225" algn="just">
              <a:defRPr/>
            </a:pPr>
            <a:r>
              <a:rPr lang="ru-RU" altLang="ru-RU" sz="1400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Обеспечение лекарствами </a:t>
            </a:r>
            <a:r>
              <a:rPr lang="ru-RU" altLang="ru-RU" sz="1400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в соответствии с утвержденным перечнем;</a:t>
            </a:r>
          </a:p>
          <a:p>
            <a:pPr marL="542925" indent="-276225" algn="just">
              <a:defRPr/>
            </a:pPr>
            <a:r>
              <a:rPr lang="ru-RU" altLang="ru-RU" sz="1400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Профилактические осмотры и осмотры на раннее выявление заболеваний;</a:t>
            </a:r>
          </a:p>
          <a:p>
            <a:pPr marL="542925" indent="-276225" algn="just">
              <a:defRPr/>
            </a:pPr>
            <a:r>
              <a:rPr lang="ru-RU" altLang="ru-RU" sz="1400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Вакцинация </a:t>
            </a:r>
            <a:r>
              <a:rPr lang="ru-RU" altLang="ru-RU" sz="1400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по утвержденному перечню;</a:t>
            </a:r>
          </a:p>
          <a:p>
            <a:pPr marL="542925" indent="-276225">
              <a:defRPr/>
            </a:pPr>
            <a:r>
              <a:rPr lang="ru-RU" altLang="ru-RU" sz="1400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Социально-психологическое консультирование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1202328" y="2329449"/>
            <a:ext cx="2721767" cy="64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561" tIns="44282" rIns="88561" bIns="44282">
            <a:spAutoFit/>
          </a:bodyPr>
          <a:lstStyle/>
          <a:p>
            <a:pPr algn="ctr">
              <a:defRPr/>
            </a:pPr>
            <a:r>
              <a:rPr lang="ru-RU" alt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При социально-значимых заболеваниях и для не имеющих права на медицинскую помощь в системе ОСМС</a:t>
            </a: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4796696" y="3434610"/>
            <a:ext cx="6699814" cy="138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561" tIns="44282" rIns="88561" bIns="44282">
            <a:spAutoFit/>
          </a:bodyPr>
          <a:lstStyle/>
          <a:p>
            <a:pPr marL="276225" indent="-276225">
              <a:defRPr/>
            </a:pPr>
            <a:r>
              <a:rPr lang="ru-RU" altLang="ru-RU" sz="1400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Осмотр, консультации специалистов;</a:t>
            </a:r>
          </a:p>
          <a:p>
            <a:pPr marL="276225" indent="-276225">
              <a:defRPr/>
            </a:pPr>
            <a:r>
              <a:rPr lang="ru-RU" altLang="ru-RU" sz="1400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Лабораторные исследования;</a:t>
            </a:r>
          </a:p>
          <a:p>
            <a:pPr marL="276225" indent="-276225">
              <a:defRPr/>
            </a:pPr>
            <a:r>
              <a:rPr lang="ru-RU" altLang="ru-RU" sz="1400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Медицинские услуги, </a:t>
            </a:r>
            <a:r>
              <a:rPr lang="ru-RU" altLang="ru-RU" sz="1400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включая высокотехнологичные услуги;</a:t>
            </a:r>
          </a:p>
          <a:p>
            <a:pPr marL="276225" indent="-276225">
              <a:defRPr/>
            </a:pPr>
            <a:r>
              <a:rPr lang="ru-RU" altLang="ru-RU" sz="1400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Обеспечение лекарствами </a:t>
            </a:r>
            <a:r>
              <a:rPr lang="ru-RU" altLang="ru-RU" sz="1400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в соответствии с утвержденным перечнем;</a:t>
            </a:r>
          </a:p>
          <a:p>
            <a:pPr marL="276225" indent="-276225">
              <a:defRPr/>
            </a:pPr>
            <a:r>
              <a:rPr lang="ru-RU" altLang="ru-RU" sz="1400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Восстановительное лечение и реабилитация ;</a:t>
            </a:r>
          </a:p>
          <a:p>
            <a:pPr marL="276225" indent="-276225">
              <a:defRPr/>
            </a:pPr>
            <a:r>
              <a:rPr lang="ru-RU" altLang="ru-RU" sz="1400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Принудительное лечение социально-значимых заболеваний</a:t>
            </a:r>
          </a:p>
        </p:txBody>
      </p:sp>
      <p:sp>
        <p:nvSpPr>
          <p:cNvPr id="20" name="Прямоугольник 1154048"/>
          <p:cNvSpPr>
            <a:spLocks noChangeArrowheads="1"/>
          </p:cNvSpPr>
          <p:nvPr/>
        </p:nvSpPr>
        <p:spPr bwMode="auto">
          <a:xfrm>
            <a:off x="3536157" y="5265681"/>
            <a:ext cx="7951722" cy="52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561" tIns="44282" rIns="88561" bIns="44282">
            <a:spAutoFit/>
          </a:bodyPr>
          <a:lstStyle/>
          <a:p>
            <a:pPr marL="276225" indent="-276225" algn="just">
              <a:defRPr/>
            </a:pPr>
            <a:r>
              <a:rPr lang="ru-RU" altLang="ru-RU" sz="1400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Лечение врожденных и приобретенных заболеваний, а также последствий острых, хронических заболеваний и травм</a:t>
            </a:r>
          </a:p>
        </p:txBody>
      </p:sp>
      <p:sp>
        <p:nvSpPr>
          <p:cNvPr id="22" name="Прямоугольник 1154051"/>
          <p:cNvSpPr>
            <a:spLocks noChangeArrowheads="1"/>
          </p:cNvSpPr>
          <p:nvPr/>
        </p:nvSpPr>
        <p:spPr bwMode="auto">
          <a:xfrm>
            <a:off x="3219060" y="6118056"/>
            <a:ext cx="8798769" cy="52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561" tIns="44282" rIns="88561" bIns="44282">
            <a:spAutoFit/>
          </a:bodyPr>
          <a:lstStyle/>
          <a:p>
            <a:pPr marL="276225" indent="-276225">
              <a:defRPr/>
            </a:pPr>
            <a:r>
              <a:rPr lang="ru-RU" altLang="ru-RU" sz="1400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Оказание помощи неизлечимым больным в терминальной </a:t>
            </a:r>
            <a:r>
              <a:rPr lang="ru-RU" altLang="ru-RU" sz="1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стадии </a:t>
            </a:r>
            <a:r>
              <a:rPr lang="ru-RU" altLang="ru-RU" sz="1400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заболевания </a:t>
            </a:r>
            <a:r>
              <a:rPr lang="ru-RU" altLang="ru-RU" sz="14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в специализированных </a:t>
            </a:r>
            <a:r>
              <a:rPr lang="ru-RU" altLang="ru-RU" sz="1400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структурных подразделениях, самостоятельных медицинских организациях (хосписах) или в форме стационара на дому</a:t>
            </a:r>
          </a:p>
        </p:txBody>
      </p:sp>
      <p:sp>
        <p:nvSpPr>
          <p:cNvPr id="24" name="Прямоугольник 1154059"/>
          <p:cNvSpPr>
            <a:spLocks noChangeArrowheads="1"/>
          </p:cNvSpPr>
          <p:nvPr/>
        </p:nvSpPr>
        <p:spPr bwMode="auto">
          <a:xfrm>
            <a:off x="3020928" y="934787"/>
            <a:ext cx="8982179" cy="30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080" tIns="44541" rIns="89080" bIns="44541">
            <a:spAutoFit/>
          </a:bodyPr>
          <a:lstStyle>
            <a:lvl1pPr marL="276225" indent="-276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400" b="1" dirty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Транспортировка больного в медицинскую организацию /доставка квалифицированного специалиста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20730" y="885902"/>
            <a:ext cx="1983312" cy="3847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840561" y="939761"/>
            <a:ext cx="1902866" cy="3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802" tIns="41905" rIns="83802" bIns="41905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Санитарная авиация</a:t>
            </a:r>
          </a:p>
        </p:txBody>
      </p:sp>
      <p:sp>
        <p:nvSpPr>
          <p:cNvPr id="40" name="Пятиугольник 39"/>
          <p:cNvSpPr/>
          <p:nvPr/>
        </p:nvSpPr>
        <p:spPr>
          <a:xfrm>
            <a:off x="2715210" y="154315"/>
            <a:ext cx="9302619" cy="63862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56732" y="130470"/>
            <a:ext cx="1814384" cy="6632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8"/>
          <p:cNvSpPr txBox="1">
            <a:spLocks noChangeArrowheads="1"/>
          </p:cNvSpPr>
          <p:nvPr/>
        </p:nvSpPr>
        <p:spPr bwMode="auto">
          <a:xfrm>
            <a:off x="636070" y="261490"/>
            <a:ext cx="1640405" cy="3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802" tIns="41905" rIns="83802" bIns="41905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Скорая помощь</a:t>
            </a:r>
          </a:p>
        </p:txBody>
      </p:sp>
      <p:sp>
        <p:nvSpPr>
          <p:cNvPr id="43" name="TextBox 2"/>
          <p:cNvSpPr txBox="1">
            <a:spLocks noChangeArrowheads="1"/>
          </p:cNvSpPr>
          <p:nvPr/>
        </p:nvSpPr>
        <p:spPr bwMode="auto">
          <a:xfrm>
            <a:off x="3028362" y="248998"/>
            <a:ext cx="5036833" cy="30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561" tIns="44282" rIns="88561" bIns="44282">
            <a:spAutoFit/>
          </a:bodyPr>
          <a:lstStyle>
            <a:lvl1pPr marL="276225" indent="-276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Экстренная медицинская помощь по месту нахождения 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31642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358559" y="920125"/>
            <a:ext cx="5332697" cy="8864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Безработные и непродуктивно </a:t>
            </a:r>
            <a:r>
              <a:rPr lang="ru-RU" sz="15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самозанят</a:t>
            </a:r>
            <a:r>
              <a:rPr lang="ru-RU" sz="1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15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1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5312" y="860506"/>
            <a:ext cx="5013943" cy="9019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Индивидуальные предприниматели (в том числе работающие по патенту, главы крестьянских хозяйств)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b="1" dirty="0" smtClean="0">
                <a:latin typeface="Arial" pitchFamily="34" charset="0"/>
                <a:cs typeface="Arial" pitchFamily="34" charset="0"/>
              </a:rPr>
            </a:br>
            <a:endPara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8559" y="1944914"/>
            <a:ext cx="5332699" cy="4513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algn="just">
              <a:lnSpc>
                <a:spcPct val="114000"/>
              </a:lnSpc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Д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о 2020 года будут получать весь пакет медпомощи, за исключением плановой госпитализации. </a:t>
            </a:r>
          </a:p>
          <a:p>
            <a:pPr algn="just">
              <a:lnSpc>
                <a:spcPct val="114000"/>
              </a:lnSpc>
            </a:pPr>
            <a:r>
              <a:rPr lang="kk-KZ" sz="1500" dirty="0" smtClean="0">
                <a:latin typeface="Arial" pitchFamily="34" charset="0"/>
                <a:cs typeface="Arial" pitchFamily="34" charset="0"/>
              </a:rPr>
              <a:t>Будет предоставлена возможность: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kk-KZ" sz="1500" dirty="0" smtClean="0">
                <a:latin typeface="Arial" pitchFamily="34" charset="0"/>
                <a:cs typeface="Arial" pitchFamily="34" charset="0"/>
              </a:rPr>
              <a:t>       1) обратиться в Центр занятости, где предложат 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варианты трудоустройства либо статус безработного, при котором государство берет на себя обязательства по выплате  взносов в ФСМС в течение отведенного времени  </a:t>
            </a:r>
          </a:p>
          <a:p>
            <a:pPr algn="just">
              <a:lnSpc>
                <a:spcPct val="114000"/>
              </a:lnSpc>
            </a:pPr>
            <a:r>
              <a:rPr lang="kk-KZ" sz="1500" dirty="0" smtClean="0">
                <a:latin typeface="Arial" pitchFamily="34" charset="0"/>
                <a:cs typeface="Arial" pitchFamily="34" charset="0"/>
              </a:rPr>
              <a:t>        2) зарегистрироваться  как ИП и осуществлять взносы самостоятельно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или в случае отсутствия доходов – в размере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% от двух минимальных заработных плат. </a:t>
            </a:r>
          </a:p>
          <a:p>
            <a:pPr algn="just">
              <a:lnSpc>
                <a:spcPct val="114000"/>
              </a:lnSpc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       3) кроме двух предыдущих вариантов, эта категория граждан вправе самостоятельно через банк второго уровня оплачивать взносы в Фонд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медстрахования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в размере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% от МЗП</a:t>
            </a:r>
          </a:p>
          <a:p>
            <a:pPr>
              <a:lnSpc>
                <a:spcPct val="114000"/>
              </a:lnSpc>
            </a:pP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5312" y="1807613"/>
            <a:ext cx="5013942" cy="46512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lnSpc>
                <a:spcPct val="120000"/>
              </a:lnSpc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Исчисление и уплата взносов  будут осуществляться самостоятельно путем прямого зачисления средств  на счет НАО «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Госкорпорация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«Правительство для граждан»:</a:t>
            </a:r>
          </a:p>
          <a:p>
            <a:pPr algn="just">
              <a:lnSpc>
                <a:spcPct val="120000"/>
              </a:lnSpc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       1) ИНДИВИДУАЛЬНЫЕ ПРЕДПРИНИМАТЕЛИ: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 при общеустановленном режиме налогообложения – не позднее 25 числа месяца, следующего за отчетным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при специальном налоговом режиме на основе патента, – в срок, предусмотренный налоговым законодательством РК для уплаты стоимости патента;</a:t>
            </a:r>
          </a:p>
          <a:p>
            <a:pPr algn="just">
              <a:lnSpc>
                <a:spcPct val="120000"/>
              </a:lnSpc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       2)  КРЕСТЬЯНСКИЕ или ФЕРМЕРСКИЕ ХОЗЯЙСТВА, применяющие специальный налоговый режим, – в порядке и сроки, которые предусмотрены налоговым законодательством РК (10 апреля и 10 ноября года)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835314" y="718458"/>
            <a:ext cx="10855943" cy="40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6064898" y="568323"/>
            <a:ext cx="2151" cy="616837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65110" y="127027"/>
            <a:ext cx="10455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/>
                <a:ea typeface="Times New Roman" panose="02020603050405020304" pitchFamily="18" charset="0"/>
              </a:rPr>
              <a:t>УПЛАТА ВЗНОСОВ И ОТЧИСЛЕНИЙ ДЛЯ ОТДЕЛЬНЫХ КАТЕГОРИЙ ЛИЦ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/>
              <a:ea typeface="Times New Roman" panose="02020603050405020304" pitchFamily="18" charset="0"/>
            </a:endParaRPr>
          </a:p>
        </p:txBody>
      </p:sp>
      <p:sp>
        <p:nvSpPr>
          <p:cNvPr id="2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43646" y="6341575"/>
            <a:ext cx="2743200" cy="365125"/>
          </a:xfrm>
        </p:spPr>
        <p:txBody>
          <a:bodyPr/>
          <a:lstStyle/>
          <a:p>
            <a:fld id="{15C34FFB-2702-4754-B66A-4F68D658AE82}" type="slidenum">
              <a:rPr lang="ru-RU" sz="28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pPr/>
              <a:t>9</a:t>
            </a:fld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13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</TotalTime>
  <Words>2267</Words>
  <Application>Microsoft Office PowerPoint</Application>
  <PresentationFormat>Произвольный</PresentationFormat>
  <Paragraphs>393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Saltanat T. Salykbayeva</dc:creator>
  <cp:lastModifiedBy>Аймагамбетова Асия Хауезхановна</cp:lastModifiedBy>
  <cp:revision>216</cp:revision>
  <cp:lastPrinted>2017-02-14T12:53:26Z</cp:lastPrinted>
  <dcterms:created xsi:type="dcterms:W3CDTF">2017-01-31T06:14:28Z</dcterms:created>
  <dcterms:modified xsi:type="dcterms:W3CDTF">2017-06-20T05:46:54Z</dcterms:modified>
</cp:coreProperties>
</file>